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89" r:id="rId3"/>
    <p:sldId id="259" r:id="rId4"/>
    <p:sldId id="290" r:id="rId5"/>
    <p:sldId id="291" r:id="rId6"/>
    <p:sldId id="292" r:id="rId7"/>
    <p:sldId id="293" r:id="rId8"/>
    <p:sldId id="294" r:id="rId9"/>
    <p:sldId id="295" r:id="rId10"/>
    <p:sldId id="296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Josefin Sans" pitchFamily="2" charset="77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51"/>
    <a:srgbClr val="E8EDF1"/>
    <a:srgbClr val="267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3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udencio Jr Canta" userId="6dbf1c045990ff63" providerId="LiveId" clId="{2CE4DB63-484E-444A-8DDC-A2BDBB0BC4CB}"/>
    <pc:docChg chg="undo custSel modSld">
      <pc:chgData name="Gaudencio Jr Canta" userId="6dbf1c045990ff63" providerId="LiveId" clId="{2CE4DB63-484E-444A-8DDC-A2BDBB0BC4CB}" dt="2023-04-20T05:55:57.163" v="110" actId="478"/>
      <pc:docMkLst>
        <pc:docMk/>
      </pc:docMkLst>
      <pc:sldChg chg="addSp delSp modSp mod">
        <pc:chgData name="Gaudencio Jr Canta" userId="6dbf1c045990ff63" providerId="LiveId" clId="{2CE4DB63-484E-444A-8DDC-A2BDBB0BC4CB}" dt="2023-04-20T05:33:37.791" v="49" actId="20577"/>
        <pc:sldMkLst>
          <pc:docMk/>
          <pc:sldMk cId="227590031" sldId="256"/>
        </pc:sldMkLst>
        <pc:spChg chg="mod">
          <ac:chgData name="Gaudencio Jr Canta" userId="6dbf1c045990ff63" providerId="LiveId" clId="{2CE4DB63-484E-444A-8DDC-A2BDBB0BC4CB}" dt="2023-04-20T05:33:28.690" v="23" actId="1076"/>
          <ac:spMkLst>
            <pc:docMk/>
            <pc:sldMk cId="227590031" sldId="256"/>
            <ac:spMk id="6" creationId="{EBAC1F77-637B-6002-56E9-31E26F161AA2}"/>
          </ac:spMkLst>
        </pc:spChg>
        <pc:spChg chg="mod">
          <ac:chgData name="Gaudencio Jr Canta" userId="6dbf1c045990ff63" providerId="LiveId" clId="{2CE4DB63-484E-444A-8DDC-A2BDBB0BC4CB}" dt="2023-04-20T05:33:37.791" v="49" actId="20577"/>
          <ac:spMkLst>
            <pc:docMk/>
            <pc:sldMk cId="227590031" sldId="256"/>
            <ac:spMk id="15" creationId="{574C305C-BFFF-6D8F-BBBA-FAC5D1FEC459}"/>
          </ac:spMkLst>
        </pc:spChg>
        <pc:picChg chg="add mod ord modCrop">
          <ac:chgData name="Gaudencio Jr Canta" userId="6dbf1c045990ff63" providerId="LiveId" clId="{2CE4DB63-484E-444A-8DDC-A2BDBB0BC4CB}" dt="2023-04-20T05:33:20.847" v="20" actId="1076"/>
          <ac:picMkLst>
            <pc:docMk/>
            <pc:sldMk cId="227590031" sldId="256"/>
            <ac:picMk id="3" creationId="{35DD17BD-7F38-8D51-4AF4-ECEA2FC61A92}"/>
          </ac:picMkLst>
        </pc:picChg>
        <pc:picChg chg="del">
          <ac:chgData name="Gaudencio Jr Canta" userId="6dbf1c045990ff63" providerId="LiveId" clId="{2CE4DB63-484E-444A-8DDC-A2BDBB0BC4CB}" dt="2023-04-20T05:33:25.494" v="22" actId="478"/>
          <ac:picMkLst>
            <pc:docMk/>
            <pc:sldMk cId="227590031" sldId="256"/>
            <ac:picMk id="12" creationId="{D9222306-63B8-549F-34BD-2662D80BA089}"/>
          </ac:picMkLst>
        </pc:picChg>
        <pc:picChg chg="mod">
          <ac:chgData name="Gaudencio Jr Canta" userId="6dbf1c045990ff63" providerId="LiveId" clId="{2CE4DB63-484E-444A-8DDC-A2BDBB0BC4CB}" dt="2023-04-20T05:32:48.968" v="1" actId="1076"/>
          <ac:picMkLst>
            <pc:docMk/>
            <pc:sldMk cId="227590031" sldId="256"/>
            <ac:picMk id="22" creationId="{25986692-8DBF-12CD-0A10-CD817DA468B3}"/>
          </ac:picMkLst>
        </pc:picChg>
      </pc:sldChg>
      <pc:sldChg chg="addSp delSp modSp mod">
        <pc:chgData name="Gaudencio Jr Canta" userId="6dbf1c045990ff63" providerId="LiveId" clId="{2CE4DB63-484E-444A-8DDC-A2BDBB0BC4CB}" dt="2023-04-20T05:54:28.493" v="68" actId="478"/>
        <pc:sldMkLst>
          <pc:docMk/>
          <pc:sldMk cId="1021970984" sldId="289"/>
        </pc:sldMkLst>
        <pc:picChg chg="add mod ord">
          <ac:chgData name="Gaudencio Jr Canta" userId="6dbf1c045990ff63" providerId="LiveId" clId="{2CE4DB63-484E-444A-8DDC-A2BDBB0BC4CB}" dt="2023-04-20T05:54:26.936" v="67" actId="167"/>
          <ac:picMkLst>
            <pc:docMk/>
            <pc:sldMk cId="1021970984" sldId="289"/>
            <ac:picMk id="6" creationId="{F1A4F780-BD15-E21F-1F4C-637E8A714343}"/>
          </ac:picMkLst>
        </pc:picChg>
        <pc:picChg chg="add del mod">
          <ac:chgData name="Gaudencio Jr Canta" userId="6dbf1c045990ff63" providerId="LiveId" clId="{2CE4DB63-484E-444A-8DDC-A2BDBB0BC4CB}" dt="2023-04-20T05:54:28.493" v="68" actId="478"/>
          <ac:picMkLst>
            <pc:docMk/>
            <pc:sldMk cId="1021970984" sldId="289"/>
            <ac:picMk id="7" creationId="{012D7221-17E0-65F6-9EF2-7546130F5BFD}"/>
          </ac:picMkLst>
        </pc:picChg>
        <pc:picChg chg="del">
          <ac:chgData name="Gaudencio Jr Canta" userId="6dbf1c045990ff63" providerId="LiveId" clId="{2CE4DB63-484E-444A-8DDC-A2BDBB0BC4CB}" dt="2023-04-20T05:35:48.908" v="50" actId="478"/>
          <ac:picMkLst>
            <pc:docMk/>
            <pc:sldMk cId="1021970984" sldId="289"/>
            <ac:picMk id="33" creationId="{4D14341F-020F-953C-4DFE-70265FAE983E}"/>
          </ac:picMkLst>
        </pc:picChg>
      </pc:sldChg>
      <pc:sldChg chg="addSp delSp modSp mod">
        <pc:chgData name="Gaudencio Jr Canta" userId="6dbf1c045990ff63" providerId="LiveId" clId="{2CE4DB63-484E-444A-8DDC-A2BDBB0BC4CB}" dt="2023-04-20T05:54:41.597" v="74" actId="478"/>
        <pc:sldMkLst>
          <pc:docMk/>
          <pc:sldMk cId="4158642391" sldId="290"/>
        </pc:sldMkLst>
        <pc:picChg chg="add del mod">
          <ac:chgData name="Gaudencio Jr Canta" userId="6dbf1c045990ff63" providerId="LiveId" clId="{2CE4DB63-484E-444A-8DDC-A2BDBB0BC4CB}" dt="2023-04-20T05:53:54.357" v="59" actId="478"/>
          <ac:picMkLst>
            <pc:docMk/>
            <pc:sldMk cId="4158642391" sldId="290"/>
            <ac:picMk id="6" creationId="{309E32A2-4BEF-6A42-6600-BD8CD83D5CC2}"/>
          </ac:picMkLst>
        </pc:picChg>
        <pc:picChg chg="add mod ord">
          <ac:chgData name="Gaudencio Jr Canta" userId="6dbf1c045990ff63" providerId="LiveId" clId="{2CE4DB63-484E-444A-8DDC-A2BDBB0BC4CB}" dt="2023-04-20T05:54:40.059" v="73" actId="167"/>
          <ac:picMkLst>
            <pc:docMk/>
            <pc:sldMk cId="4158642391" sldId="290"/>
            <ac:picMk id="8" creationId="{7A62FBB2-AA62-84D2-534E-81A0E70C300C}"/>
          </ac:picMkLst>
        </pc:picChg>
        <pc:picChg chg="del">
          <ac:chgData name="Gaudencio Jr Canta" userId="6dbf1c045990ff63" providerId="LiveId" clId="{2CE4DB63-484E-444A-8DDC-A2BDBB0BC4CB}" dt="2023-04-20T05:54:41.597" v="74" actId="478"/>
          <ac:picMkLst>
            <pc:docMk/>
            <pc:sldMk cId="4158642391" sldId="290"/>
            <ac:picMk id="33" creationId="{4D14341F-020F-953C-4DFE-70265FAE983E}"/>
          </ac:picMkLst>
        </pc:picChg>
      </pc:sldChg>
      <pc:sldChg chg="addSp delSp modSp mod">
        <pc:chgData name="Gaudencio Jr Canta" userId="6dbf1c045990ff63" providerId="LiveId" clId="{2CE4DB63-484E-444A-8DDC-A2BDBB0BC4CB}" dt="2023-04-20T05:54:57.013" v="80" actId="478"/>
        <pc:sldMkLst>
          <pc:docMk/>
          <pc:sldMk cId="794825548" sldId="291"/>
        </pc:sldMkLst>
        <pc:picChg chg="add mod ord">
          <ac:chgData name="Gaudencio Jr Canta" userId="6dbf1c045990ff63" providerId="LiveId" clId="{2CE4DB63-484E-444A-8DDC-A2BDBB0BC4CB}" dt="2023-04-20T05:54:55.396" v="79" actId="167"/>
          <ac:picMkLst>
            <pc:docMk/>
            <pc:sldMk cId="794825548" sldId="291"/>
            <ac:picMk id="3" creationId="{C7471813-C8FE-847B-8A5D-838BFB9F53FB}"/>
          </ac:picMkLst>
        </pc:picChg>
        <pc:picChg chg="del">
          <ac:chgData name="Gaudencio Jr Canta" userId="6dbf1c045990ff63" providerId="LiveId" clId="{2CE4DB63-484E-444A-8DDC-A2BDBB0BC4CB}" dt="2023-04-20T05:54:57.013" v="80" actId="478"/>
          <ac:picMkLst>
            <pc:docMk/>
            <pc:sldMk cId="794825548" sldId="291"/>
            <ac:picMk id="33" creationId="{4D14341F-020F-953C-4DFE-70265FAE983E}"/>
          </ac:picMkLst>
        </pc:picChg>
      </pc:sldChg>
      <pc:sldChg chg="addSp delSp modSp mod">
        <pc:chgData name="Gaudencio Jr Canta" userId="6dbf1c045990ff63" providerId="LiveId" clId="{2CE4DB63-484E-444A-8DDC-A2BDBB0BC4CB}" dt="2023-04-20T05:55:12.004" v="86" actId="478"/>
        <pc:sldMkLst>
          <pc:docMk/>
          <pc:sldMk cId="2557429926" sldId="292"/>
        </pc:sldMkLst>
        <pc:picChg chg="add mod ord">
          <ac:chgData name="Gaudencio Jr Canta" userId="6dbf1c045990ff63" providerId="LiveId" clId="{2CE4DB63-484E-444A-8DDC-A2BDBB0BC4CB}" dt="2023-04-20T05:55:10.490" v="85" actId="167"/>
          <ac:picMkLst>
            <pc:docMk/>
            <pc:sldMk cId="2557429926" sldId="292"/>
            <ac:picMk id="3" creationId="{49FA1780-2C38-A4A8-D077-AC569EA51640}"/>
          </ac:picMkLst>
        </pc:picChg>
        <pc:picChg chg="del">
          <ac:chgData name="Gaudencio Jr Canta" userId="6dbf1c045990ff63" providerId="LiveId" clId="{2CE4DB63-484E-444A-8DDC-A2BDBB0BC4CB}" dt="2023-04-20T05:55:12.004" v="86" actId="478"/>
          <ac:picMkLst>
            <pc:docMk/>
            <pc:sldMk cId="2557429926" sldId="292"/>
            <ac:picMk id="33" creationId="{4D14341F-020F-953C-4DFE-70265FAE983E}"/>
          </ac:picMkLst>
        </pc:picChg>
      </pc:sldChg>
      <pc:sldChg chg="addSp delSp modSp mod">
        <pc:chgData name="Gaudencio Jr Canta" userId="6dbf1c045990ff63" providerId="LiveId" clId="{2CE4DB63-484E-444A-8DDC-A2BDBB0BC4CB}" dt="2023-04-20T05:55:22.740" v="92" actId="478"/>
        <pc:sldMkLst>
          <pc:docMk/>
          <pc:sldMk cId="839246157" sldId="293"/>
        </pc:sldMkLst>
        <pc:picChg chg="add mod ord">
          <ac:chgData name="Gaudencio Jr Canta" userId="6dbf1c045990ff63" providerId="LiveId" clId="{2CE4DB63-484E-444A-8DDC-A2BDBB0BC4CB}" dt="2023-04-20T05:55:21.054" v="91" actId="167"/>
          <ac:picMkLst>
            <pc:docMk/>
            <pc:sldMk cId="839246157" sldId="293"/>
            <ac:picMk id="3" creationId="{337A79B4-D70B-A093-F94C-1B74BF22D905}"/>
          </ac:picMkLst>
        </pc:picChg>
        <pc:picChg chg="del">
          <ac:chgData name="Gaudencio Jr Canta" userId="6dbf1c045990ff63" providerId="LiveId" clId="{2CE4DB63-484E-444A-8DDC-A2BDBB0BC4CB}" dt="2023-04-20T05:55:22.740" v="92" actId="478"/>
          <ac:picMkLst>
            <pc:docMk/>
            <pc:sldMk cId="839246157" sldId="293"/>
            <ac:picMk id="33" creationId="{4D14341F-020F-953C-4DFE-70265FAE983E}"/>
          </ac:picMkLst>
        </pc:picChg>
      </pc:sldChg>
      <pc:sldChg chg="addSp delSp modSp mod">
        <pc:chgData name="Gaudencio Jr Canta" userId="6dbf1c045990ff63" providerId="LiveId" clId="{2CE4DB63-484E-444A-8DDC-A2BDBB0BC4CB}" dt="2023-04-20T05:55:35.516" v="98" actId="478"/>
        <pc:sldMkLst>
          <pc:docMk/>
          <pc:sldMk cId="3201276394" sldId="294"/>
        </pc:sldMkLst>
        <pc:picChg chg="add mod ord">
          <ac:chgData name="Gaudencio Jr Canta" userId="6dbf1c045990ff63" providerId="LiveId" clId="{2CE4DB63-484E-444A-8DDC-A2BDBB0BC4CB}" dt="2023-04-20T05:55:33.963" v="97" actId="167"/>
          <ac:picMkLst>
            <pc:docMk/>
            <pc:sldMk cId="3201276394" sldId="294"/>
            <ac:picMk id="3" creationId="{F8A6D799-450E-7015-AA29-43D57637FDCF}"/>
          </ac:picMkLst>
        </pc:picChg>
        <pc:picChg chg="del">
          <ac:chgData name="Gaudencio Jr Canta" userId="6dbf1c045990ff63" providerId="LiveId" clId="{2CE4DB63-484E-444A-8DDC-A2BDBB0BC4CB}" dt="2023-04-20T05:55:35.516" v="98" actId="478"/>
          <ac:picMkLst>
            <pc:docMk/>
            <pc:sldMk cId="3201276394" sldId="294"/>
            <ac:picMk id="33" creationId="{4D14341F-020F-953C-4DFE-70265FAE983E}"/>
          </ac:picMkLst>
        </pc:picChg>
      </pc:sldChg>
      <pc:sldChg chg="addSp delSp modSp mod">
        <pc:chgData name="Gaudencio Jr Canta" userId="6dbf1c045990ff63" providerId="LiveId" clId="{2CE4DB63-484E-444A-8DDC-A2BDBB0BC4CB}" dt="2023-04-20T05:55:45.171" v="104" actId="478"/>
        <pc:sldMkLst>
          <pc:docMk/>
          <pc:sldMk cId="3660588398" sldId="295"/>
        </pc:sldMkLst>
        <pc:picChg chg="add mod ord">
          <ac:chgData name="Gaudencio Jr Canta" userId="6dbf1c045990ff63" providerId="LiveId" clId="{2CE4DB63-484E-444A-8DDC-A2BDBB0BC4CB}" dt="2023-04-20T05:55:43.709" v="103" actId="167"/>
          <ac:picMkLst>
            <pc:docMk/>
            <pc:sldMk cId="3660588398" sldId="295"/>
            <ac:picMk id="3" creationId="{04C57B72-A4AA-8B8F-5C6E-610F5EDF4EAF}"/>
          </ac:picMkLst>
        </pc:picChg>
        <pc:picChg chg="del">
          <ac:chgData name="Gaudencio Jr Canta" userId="6dbf1c045990ff63" providerId="LiveId" clId="{2CE4DB63-484E-444A-8DDC-A2BDBB0BC4CB}" dt="2023-04-20T05:55:45.171" v="104" actId="478"/>
          <ac:picMkLst>
            <pc:docMk/>
            <pc:sldMk cId="3660588398" sldId="295"/>
            <ac:picMk id="33" creationId="{4D14341F-020F-953C-4DFE-70265FAE983E}"/>
          </ac:picMkLst>
        </pc:picChg>
      </pc:sldChg>
      <pc:sldChg chg="addSp delSp modSp mod">
        <pc:chgData name="Gaudencio Jr Canta" userId="6dbf1c045990ff63" providerId="LiveId" clId="{2CE4DB63-484E-444A-8DDC-A2BDBB0BC4CB}" dt="2023-04-20T05:55:57.163" v="110" actId="478"/>
        <pc:sldMkLst>
          <pc:docMk/>
          <pc:sldMk cId="1771677031" sldId="296"/>
        </pc:sldMkLst>
        <pc:picChg chg="add mod ord">
          <ac:chgData name="Gaudencio Jr Canta" userId="6dbf1c045990ff63" providerId="LiveId" clId="{2CE4DB63-484E-444A-8DDC-A2BDBB0BC4CB}" dt="2023-04-20T05:55:55.081" v="109" actId="167"/>
          <ac:picMkLst>
            <pc:docMk/>
            <pc:sldMk cId="1771677031" sldId="296"/>
            <ac:picMk id="3" creationId="{DD96FBCB-687C-0EDB-942D-B64FC2CEE420}"/>
          </ac:picMkLst>
        </pc:picChg>
        <pc:picChg chg="del">
          <ac:chgData name="Gaudencio Jr Canta" userId="6dbf1c045990ff63" providerId="LiveId" clId="{2CE4DB63-484E-444A-8DDC-A2BDBB0BC4CB}" dt="2023-04-20T05:55:57.163" v="110" actId="478"/>
          <ac:picMkLst>
            <pc:docMk/>
            <pc:sldMk cId="1771677031" sldId="296"/>
            <ac:picMk id="33" creationId="{4D14341F-020F-953C-4DFE-70265FAE983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61C63-9288-2EF6-97AE-CB0B3E614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FEA0C-B5A5-D38B-44A7-8A9635D0A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A64F6-DA28-F95A-A663-6D46D9BE6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CDB7-9D78-4DAF-8EFE-07973CE4DE04}" type="datetimeFigureOut">
              <a:rPr lang="en-PH" smtClean="0"/>
              <a:t>8/25/23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8AD24-7249-EF3E-DBC5-8EBD34571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0022B-B46C-58E7-ED32-FF8F2AC4E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605D-F5EC-43E6-BD60-72B6FF9E3145}" type="slidenum">
              <a:rPr lang="en-PH" smtClean="0"/>
              <a:t>‹nr.›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50566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D3DC1-4FE5-5953-E481-77E518C9D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AA0B2-65F2-16C9-0613-E266D4796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A0E8B-6C76-CF20-19DE-4041A3839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CDB7-9D78-4DAF-8EFE-07973CE4DE04}" type="datetimeFigureOut">
              <a:rPr lang="en-PH" smtClean="0"/>
              <a:t>8/25/23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A9275-A1B6-B6A7-1D6C-0DBA386DC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0CE29-E455-0547-DECD-C89800790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605D-F5EC-43E6-BD60-72B6FF9E3145}" type="slidenum">
              <a:rPr lang="en-PH" smtClean="0"/>
              <a:t>‹nr.›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70754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076AB1-A297-082F-670C-E6F67EE5DA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FF34BA-3FAC-2AF2-6981-1E5594F251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2F44B-7931-B6C3-F6A4-A2AD97C56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CDB7-9D78-4DAF-8EFE-07973CE4DE04}" type="datetimeFigureOut">
              <a:rPr lang="en-PH" smtClean="0"/>
              <a:t>8/25/23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7647B-FAC0-66A1-F1D1-1056907D9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DE878-ABBD-D37E-CE39-4A6BF4C2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605D-F5EC-43E6-BD60-72B6FF9E3145}" type="slidenum">
              <a:rPr lang="en-PH" smtClean="0"/>
              <a:t>‹nr.›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27017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73421-C081-9E9E-2648-B6F93666E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86824-0B50-A903-9F51-B8D71751D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7D488-E39B-8236-5BE8-868B490E3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CDB7-9D78-4DAF-8EFE-07973CE4DE04}" type="datetimeFigureOut">
              <a:rPr lang="en-PH" smtClean="0"/>
              <a:t>8/25/23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165D1-633E-D09C-3399-21CF458A3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A4908-9655-43A8-0F95-ED55E286F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605D-F5EC-43E6-BD60-72B6FF9E3145}" type="slidenum">
              <a:rPr lang="en-PH" smtClean="0"/>
              <a:t>‹nr.›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14795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9DBF1-77C6-BDA9-D611-E7D19B43D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189BF-28E8-3FD9-AC83-80198893D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F77B6-D4D7-4314-1272-01BBEBB9A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CDB7-9D78-4DAF-8EFE-07973CE4DE04}" type="datetimeFigureOut">
              <a:rPr lang="en-PH" smtClean="0"/>
              <a:t>8/25/23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6962F-88D8-A037-418E-45746FA9E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4CF54-785F-D0E3-6CE5-E3E87173E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605D-F5EC-43E6-BD60-72B6FF9E3145}" type="slidenum">
              <a:rPr lang="en-PH" smtClean="0"/>
              <a:t>‹nr.›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3225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6A93D-99AA-5456-562C-EE713E37E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F97E4-4EC2-60BD-502B-8CD10814BC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0B42ED-2EE5-48A5-6410-20DF4FDC8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C99BEB-1E63-B6A8-B5D8-141DF00B0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CDB7-9D78-4DAF-8EFE-07973CE4DE04}" type="datetimeFigureOut">
              <a:rPr lang="en-PH" smtClean="0"/>
              <a:t>8/25/23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41E96-FC4C-0FD5-6A71-721EA9420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C1ECFD-93B9-2D92-13DC-21B8DEF3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605D-F5EC-43E6-BD60-72B6FF9E3145}" type="slidenum">
              <a:rPr lang="en-PH" smtClean="0"/>
              <a:t>‹nr.›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647011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883D-A1C4-2D0A-CCC4-E1D782DEF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716CF-6E81-71B6-DC8C-BC7CEF349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BA3BCC-DB6F-2F71-E393-38AA36753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CEBD01-230F-86DA-31DB-41C46608CB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3D1A19-7430-5B49-9C87-6A1D2C6135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4F9EF0-1034-875A-917E-FF424DDBD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CDB7-9D78-4DAF-8EFE-07973CE4DE04}" type="datetimeFigureOut">
              <a:rPr lang="en-PH" smtClean="0"/>
              <a:t>8/25/23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95EEFA-D7D3-B040-C27C-CFAC12245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A227A0-8966-DFD5-E8CD-B105293DD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605D-F5EC-43E6-BD60-72B6FF9E3145}" type="slidenum">
              <a:rPr lang="en-PH" smtClean="0"/>
              <a:t>‹nr.›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7021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1217-9CED-0860-15BC-D37C28C19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B88E6A-5BEE-2491-39BE-A55F91E66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CDB7-9D78-4DAF-8EFE-07973CE4DE04}" type="datetimeFigureOut">
              <a:rPr lang="en-PH" smtClean="0"/>
              <a:t>8/25/23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347E66-6797-1E88-1D80-8413EA5B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49ED3C-6019-E579-C037-2F51ACE58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605D-F5EC-43E6-BD60-72B6FF9E3145}" type="slidenum">
              <a:rPr lang="en-PH" smtClean="0"/>
              <a:t>‹nr.›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00347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BFE626-D7B9-EA42-4BD4-F197E7A03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CDB7-9D78-4DAF-8EFE-07973CE4DE04}" type="datetimeFigureOut">
              <a:rPr lang="en-PH" smtClean="0"/>
              <a:t>8/25/23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DA463A-7597-7322-B61F-22237879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F580B-4380-4FDE-ED7C-ADDD80AE4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605D-F5EC-43E6-BD60-72B6FF9E3145}" type="slidenum">
              <a:rPr lang="en-PH" smtClean="0"/>
              <a:t>‹nr.›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14894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6058B-5EB7-C4BE-20DB-2E8CCB819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07E0F-E8F1-4E42-6D9B-7639C7785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C8349C-7E70-E3E4-8C1D-025F53885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EA2D8-E327-FB05-B5E0-BADBBE491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CDB7-9D78-4DAF-8EFE-07973CE4DE04}" type="datetimeFigureOut">
              <a:rPr lang="en-PH" smtClean="0"/>
              <a:t>8/25/23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38ECC-0759-7D91-6E46-9D32C9E16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169B68-0DCA-5EEC-B537-7158256F6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605D-F5EC-43E6-BD60-72B6FF9E3145}" type="slidenum">
              <a:rPr lang="en-PH" smtClean="0"/>
              <a:t>‹nr.›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16673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3A5BC-91BE-6B0D-EB9D-BBA480A5F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E27A42-2D1B-8556-25F3-52E732B135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EE0C74-5213-CEAC-A6D9-B2607930F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33289-0968-F9E0-47F9-4EF4EB696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0CDB7-9D78-4DAF-8EFE-07973CE4DE04}" type="datetimeFigureOut">
              <a:rPr lang="en-PH" smtClean="0"/>
              <a:t>8/25/23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ADDEE-B520-B9D8-11E2-2D8468115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E9541-D12D-F515-B17A-4F84E6211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5605D-F5EC-43E6-BD60-72B6FF9E3145}" type="slidenum">
              <a:rPr lang="en-PH" smtClean="0"/>
              <a:t>‹nr.›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17266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4494BC-511A-3506-387C-F2DC065AD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006D1-5A8B-8D43-D86E-024A87B7C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1C3E2-D160-E2DD-2550-2ECA16B7AA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0CDB7-9D78-4DAF-8EFE-07973CE4DE04}" type="datetimeFigureOut">
              <a:rPr lang="en-PH" smtClean="0"/>
              <a:t>8/25/23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134BE-A12F-E402-F456-FBB86BB23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B0390-E2DE-F140-4334-6F1180584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5605D-F5EC-43E6-BD60-72B6FF9E3145}" type="slidenum">
              <a:rPr lang="en-PH" smtClean="0"/>
              <a:t>‹nr.›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2234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oor, people, group, silhouette&#10;&#10;Description automatically generated">
            <a:extLst>
              <a:ext uri="{FF2B5EF4-FFF2-40B4-BE49-F238E27FC236}">
                <a16:creationId xmlns:a16="http://schemas.microsoft.com/office/drawing/2014/main" id="{35DD17BD-7F38-8D51-4AF4-ECEA2FC61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1" b="41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BAC1F77-637B-6002-56E9-31E26F161AA2}"/>
              </a:ext>
            </a:extLst>
          </p:cNvPr>
          <p:cNvSpPr/>
          <p:nvPr/>
        </p:nvSpPr>
        <p:spPr>
          <a:xfrm>
            <a:off x="-1" y="1"/>
            <a:ext cx="12192000" cy="6858000"/>
          </a:xfrm>
          <a:prstGeom prst="rect">
            <a:avLst/>
          </a:prstGeom>
          <a:solidFill>
            <a:srgbClr val="003A51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25986692-8DBF-12CD-0A10-CD817DA46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656" y="253774"/>
            <a:ext cx="11596688" cy="6353906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38600B7E-BE8A-12F8-EAA1-68BC2AD216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165" y="906297"/>
            <a:ext cx="2725671" cy="1358020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EA0D1664-BA73-449D-C9F3-D47E9E5CF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656" y="2916840"/>
            <a:ext cx="11596687" cy="1024319"/>
          </a:xfrm>
        </p:spPr>
        <p:txBody>
          <a:bodyPr>
            <a:noAutofit/>
          </a:bodyPr>
          <a:lstStyle/>
          <a:p>
            <a:r>
              <a:rPr lang="da-DK" sz="6500" b="1" dirty="0">
                <a:solidFill>
                  <a:schemeClr val="bg1"/>
                </a:solidFill>
                <a:latin typeface="Josefin Sans" pitchFamily="2" charset="0"/>
              </a:rPr>
              <a:t>Consultant Team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574C305C-BFFF-6D8F-BBBA-FAC5D1FEC459}"/>
              </a:ext>
            </a:extLst>
          </p:cNvPr>
          <p:cNvSpPr txBox="1">
            <a:spLocks/>
          </p:cNvSpPr>
          <p:nvPr/>
        </p:nvSpPr>
        <p:spPr>
          <a:xfrm>
            <a:off x="297656" y="4014204"/>
            <a:ext cx="11596688" cy="866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5000" dirty="0">
                <a:solidFill>
                  <a:schemeClr val="bg1"/>
                </a:solidFill>
                <a:latin typeface="Josefin Sans" pitchFamily="2" charset="0"/>
              </a:rPr>
              <a:t>Background Information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C9612FF6-7E27-5AE6-4907-FFBDCEA1DF07}"/>
              </a:ext>
            </a:extLst>
          </p:cNvPr>
          <p:cNvSpPr txBox="1">
            <a:spLocks/>
          </p:cNvSpPr>
          <p:nvPr/>
        </p:nvSpPr>
        <p:spPr>
          <a:xfrm>
            <a:off x="1867560" y="6305156"/>
            <a:ext cx="8456881" cy="4560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200" dirty="0">
                <a:solidFill>
                  <a:schemeClr val="bg1"/>
                </a:solidFill>
                <a:latin typeface="Josefin Sans" pitchFamily="2" charset="0"/>
              </a:rPr>
              <a:t>headconnect.dk</a:t>
            </a:r>
          </a:p>
        </p:txBody>
      </p:sp>
    </p:spTree>
    <p:extLst>
      <p:ext uri="{BB962C8B-B14F-4D97-AF65-F5344CB8AC3E}">
        <p14:creationId xmlns:p14="http://schemas.microsoft.com/office/powerpoint/2010/main" val="227590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blonde hair&#10;&#10;Description automatically generated with medium confidence">
            <a:extLst>
              <a:ext uri="{FF2B5EF4-FFF2-40B4-BE49-F238E27FC236}">
                <a16:creationId xmlns:a16="http://schemas.microsoft.com/office/drawing/2014/main" id="{DD96FBCB-687C-0EDB-942D-B64FC2CEE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595" y="104031"/>
            <a:ext cx="1380952" cy="1380952"/>
          </a:xfrm>
          <a:prstGeom prst="rect">
            <a:avLst/>
          </a:prstGeom>
        </p:spPr>
      </p:pic>
      <p:sp>
        <p:nvSpPr>
          <p:cNvPr id="25" name="Titel 1">
            <a:extLst>
              <a:ext uri="{FF2B5EF4-FFF2-40B4-BE49-F238E27FC236}">
                <a16:creationId xmlns:a16="http://schemas.microsoft.com/office/drawing/2014/main" id="{E81213C3-5CFF-D5C8-9E71-6D491E2A84D8}"/>
              </a:ext>
            </a:extLst>
          </p:cNvPr>
          <p:cNvSpPr txBox="1">
            <a:spLocks/>
          </p:cNvSpPr>
          <p:nvPr/>
        </p:nvSpPr>
        <p:spPr>
          <a:xfrm>
            <a:off x="9855094" y="6230425"/>
            <a:ext cx="2166257" cy="3710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a-DK" sz="1800" dirty="0">
                <a:solidFill>
                  <a:srgbClr val="003A51"/>
                </a:solidFill>
                <a:latin typeface="Josefin Sans" pitchFamily="2" charset="0"/>
              </a:rPr>
              <a:t>headconnect.dk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EF0A2B0-EADB-F0A4-8A01-E299F86D88BD}"/>
              </a:ext>
            </a:extLst>
          </p:cNvPr>
          <p:cNvCxnSpPr>
            <a:cxnSpLocks/>
          </p:cNvCxnSpPr>
          <p:nvPr/>
        </p:nvCxnSpPr>
        <p:spPr>
          <a:xfrm>
            <a:off x="0" y="6435651"/>
            <a:ext cx="10203543" cy="0"/>
          </a:xfrm>
          <a:prstGeom prst="line">
            <a:avLst/>
          </a:prstGeom>
          <a:ln>
            <a:solidFill>
              <a:srgbClr val="003A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8299DE1-34EB-1378-E0BB-8C7BA08F079A}"/>
              </a:ext>
            </a:extLst>
          </p:cNvPr>
          <p:cNvSpPr/>
          <p:nvPr/>
        </p:nvSpPr>
        <p:spPr>
          <a:xfrm>
            <a:off x="540327" y="6018415"/>
            <a:ext cx="1612669" cy="745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28" name="Picture 27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300144F3-75C1-CB31-4363-95CA74F254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96" y="6138886"/>
            <a:ext cx="1253929" cy="6247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5C13D0-C5CF-0668-5821-4FB316FFED3F}"/>
              </a:ext>
            </a:extLst>
          </p:cNvPr>
          <p:cNvSpPr txBox="1"/>
          <p:nvPr/>
        </p:nvSpPr>
        <p:spPr>
          <a:xfrm>
            <a:off x="430065" y="1485624"/>
            <a:ext cx="45626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3A51"/>
                </a:solidFill>
                <a:latin typeface="Josefin Sans" pitchFamily="2" charset="0"/>
              </a:rPr>
              <a:t>Victoria </a:t>
            </a:r>
            <a:r>
              <a:rPr lang="en-US" sz="2400" b="1" dirty="0" err="1">
                <a:solidFill>
                  <a:srgbClr val="003A51"/>
                </a:solidFill>
                <a:latin typeface="Josefin Sans" pitchFamily="2" charset="0"/>
              </a:rPr>
              <a:t>Bouix</a:t>
            </a:r>
            <a:endParaRPr lang="en-US" sz="2400" b="1" dirty="0">
              <a:solidFill>
                <a:srgbClr val="003A51"/>
              </a:solidFill>
              <a:latin typeface="Josefin Sans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2DA1A7-07E6-DB0F-815B-4D5EF2AB674E}"/>
              </a:ext>
            </a:extLst>
          </p:cNvPr>
          <p:cNvSpPr txBox="1"/>
          <p:nvPr/>
        </p:nvSpPr>
        <p:spPr>
          <a:xfrm>
            <a:off x="229228" y="1866314"/>
            <a:ext cx="480768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buClr>
                <a:schemeClr val="tx2"/>
              </a:buClr>
            </a:pPr>
            <a:r>
              <a:rPr lang="en-US" sz="1100" b="1" dirty="0">
                <a:solidFill>
                  <a:srgbClr val="636775"/>
                </a:solidFill>
                <a:latin typeface="Josefin Sans" pitchFamily="2" charset="0"/>
              </a:rPr>
              <a:t>BS in Business Administration, SUNY at Buffalo, New York, USA, </a:t>
            </a:r>
          </a:p>
          <a:p>
            <a:pPr lvl="0" algn="ctr">
              <a:lnSpc>
                <a:spcPct val="100000"/>
              </a:lnSpc>
              <a:buClr>
                <a:schemeClr val="tx2"/>
              </a:buClr>
            </a:pPr>
            <a:r>
              <a:rPr lang="en-US" sz="1100" b="1" dirty="0">
                <a:solidFill>
                  <a:srgbClr val="636775"/>
                </a:solidFill>
                <a:latin typeface="Josefin Sans" pitchFamily="2" charset="0"/>
              </a:rPr>
              <a:t>BA in Psychology, SUNY at Buffalo, New York , USA</a:t>
            </a:r>
          </a:p>
          <a:p>
            <a:pPr lvl="0" algn="ctr">
              <a:lnSpc>
                <a:spcPct val="100000"/>
              </a:lnSpc>
              <a:buClr>
                <a:schemeClr val="tx2"/>
              </a:buClr>
            </a:pPr>
            <a:r>
              <a:rPr lang="en-US" sz="1100" b="1" dirty="0">
                <a:solidFill>
                  <a:srgbClr val="636775"/>
                </a:solidFill>
                <a:latin typeface="Josefin Sans" pitchFamily="2" charset="0"/>
              </a:rPr>
              <a:t>Master in Consulting and Coaching for Change, INSEAD/HEC, Paris, France </a:t>
            </a:r>
          </a:p>
          <a:p>
            <a:pPr lvl="0" algn="ctr">
              <a:lnSpc>
                <a:spcPct val="100000"/>
              </a:lnSpc>
              <a:buClr>
                <a:schemeClr val="tx2"/>
              </a:buClr>
            </a:pPr>
            <a:r>
              <a:rPr lang="en-US" sz="1100" b="1" dirty="0">
                <a:solidFill>
                  <a:srgbClr val="636775"/>
                </a:solidFill>
                <a:latin typeface="Josefin Sans" pitchFamily="2" charset="0"/>
              </a:rPr>
              <a:t>Certifications: INSEAD certified executive coach, OPP, MBTI, 16PF, Coaching Across Cultures,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059740-9762-E89A-83BA-75EACA067F0F}"/>
              </a:ext>
            </a:extLst>
          </p:cNvPr>
          <p:cNvSpPr txBox="1"/>
          <p:nvPr/>
        </p:nvSpPr>
        <p:spPr>
          <a:xfrm>
            <a:off x="351390" y="3276373"/>
            <a:ext cx="49355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Associate Partner Kayamax (since 2018)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Procter and Gamble 2012 – 2016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636775"/>
                </a:solidFill>
                <a:latin typeface="Josefin Sans" pitchFamily="2" charset="0"/>
              </a:rPr>
              <a:t>Ashridge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 Consulting (2008-) (UK)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636775"/>
                </a:solidFill>
                <a:latin typeface="Josefin Sans" pitchFamily="2" charset="0"/>
              </a:rPr>
              <a:t>Tetrapak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 (2005-2010)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 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C0E263F4-5D41-3F5C-A619-AF77320F821B}"/>
              </a:ext>
            </a:extLst>
          </p:cNvPr>
          <p:cNvSpPr txBox="1">
            <a:spLocks noChangeArrowheads="1"/>
          </p:cNvSpPr>
          <p:nvPr/>
        </p:nvSpPr>
        <p:spPr>
          <a:xfrm>
            <a:off x="5549780" y="635433"/>
            <a:ext cx="5980502" cy="4909155"/>
          </a:xfrm>
          <a:prstGeom prst="rect">
            <a:avLst/>
          </a:prstGeom>
          <a:noFill/>
        </p:spPr>
        <p:txBody>
          <a:bodyPr/>
          <a:lstStyle>
            <a:lvl1pPr marL="381000" marR="0" indent="-3810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2244"/>
              </a:buClr>
              <a:buSzPct val="100000"/>
              <a:buFontTx/>
              <a:buBlip>
                <a:blip r:embed="rId4"/>
              </a:buBlip>
              <a:tabLst/>
              <a:defRPr sz="2000" kern="1200">
                <a:solidFill>
                  <a:srgbClr val="00224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52500" marR="0" indent="-3810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2244"/>
              </a:buClr>
              <a:buSzPct val="100000"/>
              <a:buFontTx/>
              <a:buBlip>
                <a:blip r:embed="rId4"/>
              </a:buBlip>
              <a:tabLst/>
              <a:defRPr sz="1600" kern="1200">
                <a:solidFill>
                  <a:srgbClr val="002244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4000" marR="0" indent="-3810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2244"/>
              </a:buClr>
              <a:buSzPct val="100000"/>
              <a:buFontTx/>
              <a:buBlip>
                <a:blip r:embed="rId4"/>
              </a:buBlip>
              <a:tabLst/>
              <a:defRPr sz="1800" kern="1200">
                <a:solidFill>
                  <a:srgbClr val="002244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095500" marR="0" indent="-3810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2244"/>
              </a:buClr>
              <a:buSzPct val="100000"/>
              <a:buFontTx/>
              <a:buBlip>
                <a:blip r:embed="rId4"/>
              </a:buBlip>
              <a:tabLst/>
              <a:defRPr sz="2000" kern="1200">
                <a:solidFill>
                  <a:srgbClr val="002244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578100" marR="0" indent="-2921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2244"/>
              </a:buClr>
              <a:buSzPct val="100000"/>
              <a:buFontTx/>
              <a:buBlip>
                <a:blip r:embed="rId4"/>
              </a:buBlip>
              <a:tabLst/>
              <a:defRPr sz="1400" kern="1200">
                <a:solidFill>
                  <a:srgbClr val="002244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/>
              </a:buClr>
              <a:buNone/>
            </a:pPr>
            <a:r>
              <a:rPr lang="en-US" sz="1200" b="1" dirty="0">
                <a:solidFill>
                  <a:srgbClr val="003A51"/>
                </a:solidFill>
                <a:latin typeface="Josefin Sans" pitchFamily="2" charset="0"/>
                <a:cs typeface="Eurostile"/>
              </a:rPr>
              <a:t>Selected Reference and Projects:</a:t>
            </a:r>
            <a:endParaRPr lang="da-DK" sz="1200" b="1" dirty="0">
              <a:solidFill>
                <a:srgbClr val="003A51"/>
              </a:solidFill>
              <a:latin typeface="Josefin Sans" pitchFamily="2" charset="0"/>
              <a:cs typeface="Eurostile"/>
            </a:endParaRPr>
          </a:p>
          <a:p>
            <a:pPr>
              <a:buClr>
                <a:schemeClr val="tx2"/>
              </a:buClr>
              <a:buFont typeface="Arial"/>
              <a:buChar char="•"/>
            </a:pPr>
            <a:r>
              <a:rPr lang="en-GB" sz="1200" b="1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Alfa Laval: </a:t>
            </a:r>
            <a:r>
              <a:rPr lang="en-GB" sz="1200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Top 130 Leadership Development Program</a:t>
            </a:r>
          </a:p>
          <a:p>
            <a:pPr>
              <a:buClr>
                <a:schemeClr val="tx2"/>
              </a:buClr>
              <a:buFont typeface="Arial"/>
              <a:buChar char="•"/>
            </a:pPr>
            <a:r>
              <a:rPr lang="en-GB" sz="1200" b="1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Nestle: </a:t>
            </a:r>
            <a:r>
              <a:rPr lang="en-GB" sz="1200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Leadership transformation program</a:t>
            </a:r>
          </a:p>
          <a:p>
            <a:pPr>
              <a:buClr>
                <a:schemeClr val="tx2"/>
              </a:buClr>
              <a:buFont typeface="Arial"/>
              <a:buChar char="•"/>
            </a:pPr>
            <a:r>
              <a:rPr lang="en-GB" sz="1200" b="1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Rodenstock:  </a:t>
            </a:r>
            <a:r>
              <a:rPr lang="en-GB" sz="1200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Top/senior Management and Leadership Development in support of organizational transformation and new strategy</a:t>
            </a:r>
          </a:p>
          <a:p>
            <a:pPr>
              <a:buClr>
                <a:schemeClr val="tx2"/>
              </a:buClr>
              <a:buFont typeface="Arial"/>
              <a:buChar char="•"/>
            </a:pPr>
            <a:r>
              <a:rPr lang="en-GB" sz="1200" b="1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Royal Dutch Shell:</a:t>
            </a:r>
            <a:r>
              <a:rPr lang="en-GB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 Leadership Development Program for new managers.</a:t>
            </a:r>
            <a:endParaRPr lang="en-US" sz="1200" b="0" dirty="0">
              <a:solidFill>
                <a:srgbClr val="636775"/>
              </a:solidFill>
              <a:latin typeface="Josefin Sans" pitchFamily="2" charset="0"/>
            </a:endParaRPr>
          </a:p>
          <a:p>
            <a:pPr>
              <a:buClr>
                <a:schemeClr val="tx2"/>
              </a:buClr>
              <a:buFont typeface="Arial"/>
              <a:buChar char="•"/>
            </a:pPr>
            <a:r>
              <a:rPr lang="en-GB" sz="1200" b="1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SEB: </a:t>
            </a:r>
            <a:r>
              <a:rPr lang="en-GB" sz="1200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Senior leadership strategy execution programme – The Art of Execution</a:t>
            </a:r>
          </a:p>
          <a:p>
            <a:pPr>
              <a:buClr>
                <a:schemeClr val="tx2"/>
              </a:buClr>
              <a:buFont typeface="Arial"/>
              <a:buChar char="•"/>
            </a:pPr>
            <a:endParaRPr lang="en-US" sz="1200" b="0" dirty="0">
              <a:solidFill>
                <a:srgbClr val="636775"/>
              </a:solidFill>
              <a:latin typeface="Josefin Sans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7E2872-C4DB-6471-389B-498AA5CEFB89}"/>
              </a:ext>
            </a:extLst>
          </p:cNvPr>
          <p:cNvSpPr txBox="1"/>
          <p:nvPr/>
        </p:nvSpPr>
        <p:spPr>
          <a:xfrm>
            <a:off x="351390" y="3025320"/>
            <a:ext cx="26867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3A51"/>
                </a:solidFill>
                <a:latin typeface="Josefin Sans" pitchFamily="2" charset="0"/>
              </a:rPr>
              <a:t>Work Experience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241F5C-08EA-C278-487D-7BFC079E41A8}"/>
              </a:ext>
            </a:extLst>
          </p:cNvPr>
          <p:cNvSpPr txBox="1"/>
          <p:nvPr/>
        </p:nvSpPr>
        <p:spPr>
          <a:xfrm>
            <a:off x="351390" y="4520802"/>
            <a:ext cx="471996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Organizational Development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Leadership Development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Talent Development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Team Development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Coaching (individual or groups)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Organizational learning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Leadership Pipeline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6779A1-76E7-9ECD-14DF-06206CC1F30E}"/>
              </a:ext>
            </a:extLst>
          </p:cNvPr>
          <p:cNvSpPr txBox="1"/>
          <p:nvPr/>
        </p:nvSpPr>
        <p:spPr>
          <a:xfrm>
            <a:off x="351390" y="4287684"/>
            <a:ext cx="26867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3A51"/>
                </a:solidFill>
                <a:latin typeface="Josefin Sans" pitchFamily="2" charset="0"/>
              </a:rPr>
              <a:t>Core competencies:</a:t>
            </a:r>
          </a:p>
        </p:txBody>
      </p:sp>
      <p:cxnSp>
        <p:nvCxnSpPr>
          <p:cNvPr id="34" name="Google Shape;458;p24">
            <a:extLst>
              <a:ext uri="{FF2B5EF4-FFF2-40B4-BE49-F238E27FC236}">
                <a16:creationId xmlns:a16="http://schemas.microsoft.com/office/drawing/2014/main" id="{1BC76B87-2DA0-F9BC-E583-CAF91DC69265}"/>
              </a:ext>
            </a:extLst>
          </p:cNvPr>
          <p:cNvCxnSpPr>
            <a:cxnSpLocks/>
          </p:cNvCxnSpPr>
          <p:nvPr/>
        </p:nvCxnSpPr>
        <p:spPr>
          <a:xfrm flipV="1">
            <a:off x="5286894" y="297462"/>
            <a:ext cx="0" cy="5862269"/>
          </a:xfrm>
          <a:prstGeom prst="straightConnector1">
            <a:avLst/>
          </a:prstGeom>
          <a:noFill/>
          <a:ln w="9525" cap="flat" cmpd="sng">
            <a:solidFill>
              <a:srgbClr val="003A51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771677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ith a beard and glasses&#10;&#10;Description automatically generated with medium confidence">
            <a:extLst>
              <a:ext uri="{FF2B5EF4-FFF2-40B4-BE49-F238E27FC236}">
                <a16:creationId xmlns:a16="http://schemas.microsoft.com/office/drawing/2014/main" id="{F1A4F780-BD15-E21F-1F4C-637E8A71434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872" y="91875"/>
            <a:ext cx="1382400" cy="1382400"/>
          </a:xfrm>
          <a:prstGeom prst="rect">
            <a:avLst/>
          </a:prstGeom>
        </p:spPr>
      </p:pic>
      <p:sp>
        <p:nvSpPr>
          <p:cNvPr id="25" name="Titel 1">
            <a:extLst>
              <a:ext uri="{FF2B5EF4-FFF2-40B4-BE49-F238E27FC236}">
                <a16:creationId xmlns:a16="http://schemas.microsoft.com/office/drawing/2014/main" id="{E81213C3-5CFF-D5C8-9E71-6D491E2A84D8}"/>
              </a:ext>
            </a:extLst>
          </p:cNvPr>
          <p:cNvSpPr txBox="1">
            <a:spLocks/>
          </p:cNvSpPr>
          <p:nvPr/>
        </p:nvSpPr>
        <p:spPr>
          <a:xfrm>
            <a:off x="9855094" y="6230425"/>
            <a:ext cx="2166257" cy="3710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a-DK" sz="1800" dirty="0">
                <a:solidFill>
                  <a:srgbClr val="003A51"/>
                </a:solidFill>
                <a:latin typeface="Josefin Sans" pitchFamily="2" charset="0"/>
              </a:rPr>
              <a:t>headconnect.dk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EF0A2B0-EADB-F0A4-8A01-E299F86D88BD}"/>
              </a:ext>
            </a:extLst>
          </p:cNvPr>
          <p:cNvCxnSpPr>
            <a:cxnSpLocks/>
          </p:cNvCxnSpPr>
          <p:nvPr/>
        </p:nvCxnSpPr>
        <p:spPr>
          <a:xfrm>
            <a:off x="0" y="6435651"/>
            <a:ext cx="10203543" cy="0"/>
          </a:xfrm>
          <a:prstGeom prst="line">
            <a:avLst/>
          </a:prstGeom>
          <a:ln>
            <a:solidFill>
              <a:srgbClr val="003A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8299DE1-34EB-1378-E0BB-8C7BA08F079A}"/>
              </a:ext>
            </a:extLst>
          </p:cNvPr>
          <p:cNvSpPr/>
          <p:nvPr/>
        </p:nvSpPr>
        <p:spPr>
          <a:xfrm>
            <a:off x="540327" y="6018415"/>
            <a:ext cx="1612669" cy="745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28" name="Picture 27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300144F3-75C1-CB31-4363-95CA74F254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96" y="6138886"/>
            <a:ext cx="1253929" cy="6247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5C13D0-C5CF-0668-5821-4FB316FFED3F}"/>
              </a:ext>
            </a:extLst>
          </p:cNvPr>
          <p:cNvSpPr txBox="1"/>
          <p:nvPr/>
        </p:nvSpPr>
        <p:spPr>
          <a:xfrm>
            <a:off x="920660" y="1485624"/>
            <a:ext cx="3424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3A51"/>
                </a:solidFill>
                <a:latin typeface="Josefin Sans" pitchFamily="2" charset="0"/>
              </a:rPr>
              <a:t>Mathias Hovind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2DA1A7-07E6-DB0F-815B-4D5EF2AB674E}"/>
              </a:ext>
            </a:extLst>
          </p:cNvPr>
          <p:cNvSpPr txBox="1"/>
          <p:nvPr/>
        </p:nvSpPr>
        <p:spPr>
          <a:xfrm>
            <a:off x="587529" y="1866314"/>
            <a:ext cx="42837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buClr>
                <a:schemeClr val="tx2"/>
              </a:buClr>
            </a:pPr>
            <a:r>
              <a:rPr lang="en-US" sz="1100" b="1" dirty="0">
                <a:solidFill>
                  <a:srgbClr val="636775"/>
                </a:solidFill>
                <a:latin typeface="Josefin Sans" pitchFamily="2" charset="0"/>
              </a:rPr>
              <a:t>MA Psychology, University of Copenhagen &amp; Oslo, DK 2002</a:t>
            </a:r>
          </a:p>
          <a:p>
            <a:pPr lvl="0" algn="ctr">
              <a:lnSpc>
                <a:spcPct val="100000"/>
              </a:lnSpc>
              <a:buClr>
                <a:schemeClr val="tx2"/>
              </a:buClr>
            </a:pPr>
            <a:r>
              <a:rPr lang="en-US" sz="1100" b="1" dirty="0">
                <a:solidFill>
                  <a:srgbClr val="636775"/>
                </a:solidFill>
                <a:latin typeface="Josefin Sans" pitchFamily="2" charset="0"/>
              </a:rPr>
              <a:t>Authorized in Organizational Psychology, DK 2006</a:t>
            </a:r>
          </a:p>
          <a:p>
            <a:pPr lvl="0" algn="ctr">
              <a:lnSpc>
                <a:spcPct val="100000"/>
              </a:lnSpc>
              <a:buClr>
                <a:schemeClr val="tx2"/>
              </a:buClr>
            </a:pPr>
            <a:r>
              <a:rPr lang="en-US" sz="1100" b="1" dirty="0">
                <a:solidFill>
                  <a:srgbClr val="636775"/>
                </a:solidFill>
                <a:latin typeface="Josefin Sans" pitchFamily="2" charset="0"/>
              </a:rPr>
              <a:t>Certifications: EQ-I, NEO-PI-R, Human Synergistics, Hogan, Disc, MBTI, JTI, Insights &amp; others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059740-9762-E89A-83BA-75EACA067F0F}"/>
              </a:ext>
            </a:extLst>
          </p:cNvPr>
          <p:cNvSpPr txBox="1"/>
          <p:nvPr/>
        </p:nvSpPr>
        <p:spPr>
          <a:xfrm>
            <a:off x="351390" y="3124049"/>
            <a:ext cx="47199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Founder, Head Connect (2015 - ) 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Mannaz Leaders, VP Nordic (2012 - 2015)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636775"/>
                </a:solidFill>
                <a:latin typeface="Josefin Sans" pitchFamily="2" charset="0"/>
              </a:rPr>
              <a:t>Tryg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 Insurance, Strategy and Human Competence (2010-2012)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Summit Consulting, Partner (2005-2009)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PA Consulting Assessment &amp; Development (2002 – 2005)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Danish </a:t>
            </a:r>
            <a:r>
              <a:rPr lang="en-US" sz="1200" dirty="0" err="1">
                <a:solidFill>
                  <a:srgbClr val="636775"/>
                </a:solidFill>
                <a:latin typeface="Josefin Sans" pitchFamily="2" charset="0"/>
              </a:rPr>
              <a:t>Defence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 Center for Leadership (1997 – 2002)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7E2872-C4DB-6471-389B-498AA5CEFB89}"/>
              </a:ext>
            </a:extLst>
          </p:cNvPr>
          <p:cNvSpPr txBox="1"/>
          <p:nvPr/>
        </p:nvSpPr>
        <p:spPr>
          <a:xfrm>
            <a:off x="351390" y="2872996"/>
            <a:ext cx="26867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3A51"/>
                </a:solidFill>
                <a:latin typeface="Josefin Sans" pitchFamily="2" charset="0"/>
              </a:rPr>
              <a:t>Work Experience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241F5C-08EA-C278-487D-7BFC079E41A8}"/>
              </a:ext>
            </a:extLst>
          </p:cNvPr>
          <p:cNvSpPr txBox="1"/>
          <p:nvPr/>
        </p:nvSpPr>
        <p:spPr>
          <a:xfrm>
            <a:off x="351390" y="4768522"/>
            <a:ext cx="47199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Strategy Execution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Top Management &amp; Leadership Development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Organizational Transformations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Executive Sparring &amp; Coaching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Change Management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Team Development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6779A1-76E7-9ECD-14DF-06206CC1F30E}"/>
              </a:ext>
            </a:extLst>
          </p:cNvPr>
          <p:cNvSpPr txBox="1"/>
          <p:nvPr/>
        </p:nvSpPr>
        <p:spPr>
          <a:xfrm>
            <a:off x="351390" y="4535404"/>
            <a:ext cx="26867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3A51"/>
                </a:solidFill>
                <a:latin typeface="Josefin Sans" pitchFamily="2" charset="0"/>
              </a:rPr>
              <a:t>Core competencies: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A64B1E1-8067-C610-C62F-1DBDFD78FBC2}"/>
              </a:ext>
            </a:extLst>
          </p:cNvPr>
          <p:cNvSpPr txBox="1">
            <a:spLocks noChangeArrowheads="1"/>
          </p:cNvSpPr>
          <p:nvPr/>
        </p:nvSpPr>
        <p:spPr>
          <a:xfrm>
            <a:off x="5549780" y="635434"/>
            <a:ext cx="5980502" cy="4402080"/>
          </a:xfrm>
          <a:prstGeom prst="rect">
            <a:avLst/>
          </a:prstGeom>
          <a:noFill/>
        </p:spPr>
        <p:txBody>
          <a:bodyPr/>
          <a:lstStyle>
            <a:lvl1pPr marL="381000" marR="0" indent="-3810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2244"/>
              </a:buClr>
              <a:buSzPct val="100000"/>
              <a:buFontTx/>
              <a:buBlip>
                <a:blip r:embed="rId4"/>
              </a:buBlip>
              <a:tabLst/>
              <a:defRPr sz="2000" kern="1200">
                <a:solidFill>
                  <a:srgbClr val="00224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52500" marR="0" indent="-3810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2244"/>
              </a:buClr>
              <a:buSzPct val="100000"/>
              <a:buFontTx/>
              <a:buBlip>
                <a:blip r:embed="rId4"/>
              </a:buBlip>
              <a:tabLst/>
              <a:defRPr sz="1600" kern="1200">
                <a:solidFill>
                  <a:srgbClr val="002244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4000" marR="0" indent="-3810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2244"/>
              </a:buClr>
              <a:buSzPct val="100000"/>
              <a:buFontTx/>
              <a:buBlip>
                <a:blip r:embed="rId4"/>
              </a:buBlip>
              <a:tabLst/>
              <a:defRPr sz="1800" kern="1200">
                <a:solidFill>
                  <a:srgbClr val="002244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095500" marR="0" indent="-3810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2244"/>
              </a:buClr>
              <a:buSzPct val="100000"/>
              <a:buFontTx/>
              <a:buBlip>
                <a:blip r:embed="rId4"/>
              </a:buBlip>
              <a:tabLst/>
              <a:defRPr sz="2000" kern="1200">
                <a:solidFill>
                  <a:srgbClr val="002244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578100" marR="0" indent="-2921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2244"/>
              </a:buClr>
              <a:buSzPct val="100000"/>
              <a:buFontTx/>
              <a:buBlip>
                <a:blip r:embed="rId4"/>
              </a:buBlip>
              <a:tabLst/>
              <a:defRPr sz="1400" kern="1200">
                <a:solidFill>
                  <a:srgbClr val="002244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/>
              </a:buClr>
              <a:buNone/>
            </a:pPr>
            <a:r>
              <a:rPr lang="en-US" sz="1200" b="1" dirty="0">
                <a:solidFill>
                  <a:srgbClr val="003A51"/>
                </a:solidFill>
                <a:latin typeface="Josefin Sans" pitchFamily="2" charset="0"/>
                <a:cs typeface="Eurostile"/>
              </a:rPr>
              <a:t>Selected Reference and Projects:</a:t>
            </a:r>
            <a:endParaRPr lang="da-DK" sz="1200" b="1" dirty="0">
              <a:solidFill>
                <a:srgbClr val="003A51"/>
              </a:solidFill>
              <a:latin typeface="Josefin Sans" pitchFamily="2" charset="0"/>
              <a:cs typeface="Eurostile"/>
            </a:endParaRPr>
          </a:p>
          <a:p>
            <a:pPr marL="266700" indent="-266700"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GB" sz="1200" b="1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  SEB: </a:t>
            </a:r>
            <a:r>
              <a:rPr lang="en-GB" sz="1200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Senior leadership strategy execution programme – The Art of Execution</a:t>
            </a:r>
          </a:p>
          <a:p>
            <a:pPr marL="266700" indent="-266700"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  Danske Bank: 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Executive Coaching, Digital Transformation </a:t>
            </a:r>
            <a:r>
              <a:rPr lang="en-US" sz="1200" dirty="0" err="1">
                <a:solidFill>
                  <a:srgbClr val="636775"/>
                </a:solidFill>
                <a:latin typeface="Josefin Sans" pitchFamily="2" charset="0"/>
                <a:cs typeface="+mn-cs"/>
              </a:rPr>
              <a:t>Programme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,</a:t>
            </a:r>
            <a:br>
              <a:rPr lang="en-US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</a:br>
            <a:r>
              <a:rPr lang="en-US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  Leadership training in various parts of the organization</a:t>
            </a:r>
          </a:p>
          <a:p>
            <a:pPr>
              <a:buClr>
                <a:schemeClr val="tx2"/>
              </a:buClr>
              <a:buFont typeface="Arial"/>
              <a:buChar char="•"/>
            </a:pPr>
            <a:r>
              <a:rPr lang="en-GB" sz="1200" b="1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EQT: </a:t>
            </a:r>
            <a:r>
              <a:rPr lang="en-GB" sz="1200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Accelerate Leadership Program for all partners</a:t>
            </a:r>
          </a:p>
          <a:p>
            <a:pPr>
              <a:buClr>
                <a:schemeClr val="tx2"/>
              </a:buClr>
              <a:buFont typeface="Arial"/>
              <a:buChar char="•"/>
            </a:pPr>
            <a:r>
              <a:rPr lang="en-GB" sz="1200" b="1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Alfa Laval: </a:t>
            </a:r>
            <a:r>
              <a:rPr lang="en-GB" sz="1200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Top 130 Leadership Development Program</a:t>
            </a:r>
          </a:p>
          <a:p>
            <a:pPr marL="266700" indent="-266700" eaLnBrk="0" hangingPunct="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  ALK </a:t>
            </a:r>
            <a:r>
              <a:rPr lang="en-US" sz="1200" b="1" dirty="0" err="1">
                <a:solidFill>
                  <a:srgbClr val="636775"/>
                </a:solidFill>
                <a:latin typeface="Josefin Sans" pitchFamily="2" charset="0"/>
                <a:cs typeface="+mn-cs"/>
              </a:rPr>
              <a:t>Abello</a:t>
            </a:r>
            <a:r>
              <a:rPr lang="en-US" sz="1200" b="1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: 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International R &amp; D: Leadership &amp; Organizational Development:   </a:t>
            </a:r>
            <a:br>
              <a:rPr lang="en-US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</a:br>
            <a:r>
              <a:rPr lang="en-US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  From Technical to Business Culture</a:t>
            </a:r>
          </a:p>
          <a:p>
            <a:pPr>
              <a:buClr>
                <a:schemeClr val="tx2"/>
              </a:buClr>
              <a:buFont typeface="Arial"/>
              <a:buChar char="•"/>
            </a:pPr>
            <a:r>
              <a:rPr lang="en-US" sz="1200" b="1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Bavarian Nordic: 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Organizational and Leadership Development (all levels), strategy implementation</a:t>
            </a:r>
          </a:p>
          <a:p>
            <a:pPr>
              <a:buClr>
                <a:schemeClr val="tx2"/>
              </a:buClr>
              <a:buFont typeface="Arial"/>
              <a:buChar char="•"/>
            </a:pPr>
            <a:r>
              <a:rPr lang="en-GB" sz="1200" b="1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Coloplast</a:t>
            </a:r>
            <a:r>
              <a:rPr lang="en-GB" sz="1200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: ALP - ”Advanced Leadership programme” designing and execution of advanced  leadership development programme</a:t>
            </a:r>
          </a:p>
          <a:p>
            <a:pPr>
              <a:buClr>
                <a:schemeClr val="tx2"/>
              </a:buClr>
              <a:buFont typeface="Arial"/>
              <a:buChar char="•"/>
            </a:pPr>
            <a:r>
              <a:rPr lang="en-US" sz="1200" b="1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GN Store Nord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: Organizational and Leadership Development (all levels), strategy implementation, culture transformation</a:t>
            </a:r>
          </a:p>
          <a:p>
            <a:pPr>
              <a:buClr>
                <a:schemeClr val="tx2"/>
              </a:buClr>
              <a:buFont typeface="Arial"/>
              <a:buChar char="•"/>
            </a:pPr>
            <a:r>
              <a:rPr lang="en-GB" sz="1200" b="1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IKEA:  </a:t>
            </a:r>
            <a:r>
              <a:rPr lang="en-GB" sz="1200" dirty="0">
                <a:solidFill>
                  <a:srgbClr val="636775"/>
                </a:solidFill>
                <a:latin typeface="Josefin Sans" pitchFamily="2" charset="0"/>
              </a:rPr>
              <a:t>Organizational Development, team coaching, leadership development in customer centricity transformation and strategy execution (China, UK &amp; Ireland, Norway &amp; Finland)</a:t>
            </a:r>
          </a:p>
          <a:p>
            <a:pPr>
              <a:buClr>
                <a:schemeClr val="tx2"/>
              </a:buClr>
              <a:buFont typeface="Arial"/>
              <a:buChar char="•"/>
            </a:pPr>
            <a:r>
              <a:rPr lang="en-GB" sz="1200" b="1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Rodenstock:  </a:t>
            </a:r>
            <a:r>
              <a:rPr lang="en-GB" sz="1200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Top/senior Management and Leadership Development in support of organizational transformation and new strategy</a:t>
            </a:r>
          </a:p>
          <a:p>
            <a:pPr>
              <a:buClr>
                <a:schemeClr val="tx2"/>
              </a:buClr>
              <a:buFont typeface="Arial"/>
              <a:buChar char="•"/>
            </a:pPr>
            <a:r>
              <a:rPr lang="en-GB" sz="1200" b="1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SIMI-CBS E*MBA</a:t>
            </a:r>
            <a:r>
              <a:rPr lang="en-GB" sz="1200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 – facilitator/faculty member Executive MBA</a:t>
            </a:r>
          </a:p>
          <a:p>
            <a:pPr>
              <a:buClr>
                <a:schemeClr val="tx2"/>
              </a:buClr>
              <a:buFont typeface="Arial"/>
              <a:buChar char="•"/>
            </a:pPr>
            <a:r>
              <a:rPr lang="en-GB" sz="1200" b="1" dirty="0" err="1">
                <a:solidFill>
                  <a:srgbClr val="636775"/>
                </a:solidFill>
                <a:latin typeface="Josefin Sans" pitchFamily="2" charset="0"/>
                <a:cs typeface="Eurostile"/>
              </a:rPr>
              <a:t>Tryg</a:t>
            </a:r>
            <a:r>
              <a:rPr lang="en-GB" sz="1200" b="1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: </a:t>
            </a:r>
            <a:r>
              <a:rPr lang="en-GB" sz="1200" dirty="0" err="1">
                <a:solidFill>
                  <a:srgbClr val="636775"/>
                </a:solidFill>
                <a:latin typeface="Josefin Sans" pitchFamily="2" charset="0"/>
                <a:cs typeface="Eurostile"/>
              </a:rPr>
              <a:t>Tryg</a:t>
            </a:r>
            <a:r>
              <a:rPr lang="en-GB" sz="1200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 Way of Change – change management framework designed and applied through change road maps for 7 business units</a:t>
            </a:r>
          </a:p>
          <a:p>
            <a:pPr marL="0" indent="0"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None/>
              <a:defRPr/>
            </a:pPr>
            <a:endParaRPr lang="en-US" sz="1200" dirty="0">
              <a:solidFill>
                <a:srgbClr val="636775"/>
              </a:solidFill>
              <a:latin typeface="Josefin Sans" pitchFamily="2" charset="0"/>
              <a:cs typeface="+mn-cs"/>
            </a:endParaRPr>
          </a:p>
          <a:p>
            <a:pPr marL="266700" indent="-266700"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endParaRPr lang="en-US" sz="1200" b="0" dirty="0">
              <a:solidFill>
                <a:srgbClr val="636775"/>
              </a:solidFill>
              <a:latin typeface="Josefin Sans" pitchFamily="2" charset="0"/>
            </a:endParaRPr>
          </a:p>
        </p:txBody>
      </p:sp>
      <p:cxnSp>
        <p:nvCxnSpPr>
          <p:cNvPr id="3" name="Google Shape;458;p24">
            <a:extLst>
              <a:ext uri="{FF2B5EF4-FFF2-40B4-BE49-F238E27FC236}">
                <a16:creationId xmlns:a16="http://schemas.microsoft.com/office/drawing/2014/main" id="{9B24A3D5-FBD8-E017-638F-1EAB87007BCB}"/>
              </a:ext>
            </a:extLst>
          </p:cNvPr>
          <p:cNvCxnSpPr>
            <a:cxnSpLocks/>
          </p:cNvCxnSpPr>
          <p:nvPr/>
        </p:nvCxnSpPr>
        <p:spPr>
          <a:xfrm flipV="1">
            <a:off x="5286894" y="297462"/>
            <a:ext cx="0" cy="5862269"/>
          </a:xfrm>
          <a:prstGeom prst="straightConnector1">
            <a:avLst/>
          </a:prstGeom>
          <a:noFill/>
          <a:ln w="9525" cap="flat" cmpd="sng">
            <a:solidFill>
              <a:srgbClr val="003A51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21970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el 1">
            <a:extLst>
              <a:ext uri="{FF2B5EF4-FFF2-40B4-BE49-F238E27FC236}">
                <a16:creationId xmlns:a16="http://schemas.microsoft.com/office/drawing/2014/main" id="{E81213C3-5CFF-D5C8-9E71-6D491E2A84D8}"/>
              </a:ext>
            </a:extLst>
          </p:cNvPr>
          <p:cNvSpPr txBox="1">
            <a:spLocks/>
          </p:cNvSpPr>
          <p:nvPr/>
        </p:nvSpPr>
        <p:spPr>
          <a:xfrm>
            <a:off x="9855094" y="6230425"/>
            <a:ext cx="2166257" cy="3710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a-DK" sz="1800" dirty="0">
                <a:solidFill>
                  <a:srgbClr val="003A51"/>
                </a:solidFill>
                <a:latin typeface="Josefin Sans" pitchFamily="2" charset="0"/>
              </a:rPr>
              <a:t>headconnect.dk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EF0A2B0-EADB-F0A4-8A01-E299F86D88BD}"/>
              </a:ext>
            </a:extLst>
          </p:cNvPr>
          <p:cNvCxnSpPr>
            <a:cxnSpLocks/>
          </p:cNvCxnSpPr>
          <p:nvPr/>
        </p:nvCxnSpPr>
        <p:spPr>
          <a:xfrm>
            <a:off x="0" y="6435651"/>
            <a:ext cx="10203543" cy="0"/>
          </a:xfrm>
          <a:prstGeom prst="line">
            <a:avLst/>
          </a:prstGeom>
          <a:ln>
            <a:solidFill>
              <a:srgbClr val="003A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8299DE1-34EB-1378-E0BB-8C7BA08F079A}"/>
              </a:ext>
            </a:extLst>
          </p:cNvPr>
          <p:cNvSpPr/>
          <p:nvPr/>
        </p:nvSpPr>
        <p:spPr>
          <a:xfrm>
            <a:off x="540327" y="6018415"/>
            <a:ext cx="1612669" cy="745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28" name="Picture 27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300144F3-75C1-CB31-4363-95CA74F254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96" y="6138886"/>
            <a:ext cx="1253929" cy="6247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5C13D0-C5CF-0668-5821-4FB316FFED3F}"/>
              </a:ext>
            </a:extLst>
          </p:cNvPr>
          <p:cNvSpPr txBox="1"/>
          <p:nvPr/>
        </p:nvSpPr>
        <p:spPr>
          <a:xfrm>
            <a:off x="920660" y="1485624"/>
            <a:ext cx="3424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3A51"/>
                </a:solidFill>
                <a:latin typeface="Josefin Sans" pitchFamily="2" charset="0"/>
              </a:rPr>
              <a:t>Jens Christian Hovind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2DA1A7-07E6-DB0F-815B-4D5EF2AB674E}"/>
              </a:ext>
            </a:extLst>
          </p:cNvPr>
          <p:cNvSpPr txBox="1"/>
          <p:nvPr/>
        </p:nvSpPr>
        <p:spPr>
          <a:xfrm>
            <a:off x="587530" y="1866314"/>
            <a:ext cx="409108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buClr>
                <a:schemeClr val="tx2"/>
              </a:buClr>
            </a:pPr>
            <a:r>
              <a:rPr lang="en-US" sz="1100" b="1" dirty="0">
                <a:solidFill>
                  <a:srgbClr val="636775"/>
                </a:solidFill>
                <a:latin typeface="Josefin Sans" pitchFamily="2" charset="0"/>
              </a:rPr>
              <a:t>MA , Psychology (University of Copenhagen 1993), Specialist in </a:t>
            </a:r>
            <a:r>
              <a:rPr lang="en-US" sz="1100" b="1" dirty="0" err="1">
                <a:solidFill>
                  <a:srgbClr val="636775"/>
                </a:solidFill>
                <a:latin typeface="Josefin Sans" pitchFamily="2" charset="0"/>
              </a:rPr>
              <a:t>Organisational</a:t>
            </a:r>
            <a:r>
              <a:rPr lang="en-US" sz="1100" b="1" dirty="0">
                <a:solidFill>
                  <a:srgbClr val="636775"/>
                </a:solidFill>
                <a:latin typeface="Josefin Sans" pitchFamily="2" charset="0"/>
              </a:rPr>
              <a:t> Psychology (2005)</a:t>
            </a:r>
          </a:p>
          <a:p>
            <a:pPr lvl="0" algn="ctr">
              <a:lnSpc>
                <a:spcPct val="100000"/>
              </a:lnSpc>
              <a:buClr>
                <a:schemeClr val="tx2"/>
              </a:buClr>
            </a:pPr>
            <a:r>
              <a:rPr lang="en-US" sz="1100" b="1" dirty="0">
                <a:solidFill>
                  <a:srgbClr val="636775"/>
                </a:solidFill>
                <a:latin typeface="Josefin Sans" pitchFamily="2" charset="0"/>
              </a:rPr>
              <a:t>Certifications: Hogan, CPI, 16 PF, OPQ 4, Human Synergistics, Insights, FIRO-B, MBTI ++</a:t>
            </a:r>
          </a:p>
          <a:p>
            <a:pPr lvl="0" algn="ctr">
              <a:lnSpc>
                <a:spcPct val="100000"/>
              </a:lnSpc>
              <a:buClr>
                <a:schemeClr val="tx2"/>
              </a:buClr>
            </a:pPr>
            <a:r>
              <a:rPr lang="en-US" sz="1100" b="1" dirty="0">
                <a:solidFill>
                  <a:srgbClr val="636775"/>
                </a:solidFill>
                <a:latin typeface="Josefin Sans" pitchFamily="2" charset="0"/>
              </a:rPr>
              <a:t>Prince2 practitioner, SOFA Facilitator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059740-9762-E89A-83BA-75EACA067F0F}"/>
              </a:ext>
            </a:extLst>
          </p:cNvPr>
          <p:cNvSpPr txBox="1"/>
          <p:nvPr/>
        </p:nvSpPr>
        <p:spPr>
          <a:xfrm>
            <a:off x="351390" y="3124049"/>
            <a:ext cx="471996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Head Connect, Founder (2015- )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Hovind and Co., Founder (2009-2015)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636775"/>
                </a:solidFill>
                <a:latin typeface="Josefin Sans" pitchFamily="2" charset="0"/>
              </a:rPr>
              <a:t>Stig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 </a:t>
            </a:r>
            <a:r>
              <a:rPr lang="en-US" sz="1200" dirty="0" err="1">
                <a:solidFill>
                  <a:srgbClr val="636775"/>
                </a:solidFill>
                <a:latin typeface="Josefin Sans" pitchFamily="2" charset="0"/>
              </a:rPr>
              <a:t>Jørgensen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 &amp; Partners (2006-2009)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DIEU Director (2003 – 2006)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DIEU Market Responsible (2001 – 2003)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GIP Scandinavia (1995 – 2001)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PA Consulting Group (1992-1995)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7E2872-C4DB-6471-389B-498AA5CEFB89}"/>
              </a:ext>
            </a:extLst>
          </p:cNvPr>
          <p:cNvSpPr txBox="1"/>
          <p:nvPr/>
        </p:nvSpPr>
        <p:spPr>
          <a:xfrm>
            <a:off x="351390" y="2872996"/>
            <a:ext cx="26867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3A51"/>
                </a:solidFill>
                <a:latin typeface="Josefin Sans" pitchFamily="2" charset="0"/>
              </a:rPr>
              <a:t>Work Experience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241F5C-08EA-C278-487D-7BFC079E41A8}"/>
              </a:ext>
            </a:extLst>
          </p:cNvPr>
          <p:cNvSpPr txBox="1"/>
          <p:nvPr/>
        </p:nvSpPr>
        <p:spPr>
          <a:xfrm>
            <a:off x="351390" y="4768522"/>
            <a:ext cx="47199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Top Management &amp; Leadership Development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Organizational Transformations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Strategy Execution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Executive Sparring &amp; Coaching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Change Management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Team Development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6779A1-76E7-9ECD-14DF-06206CC1F30E}"/>
              </a:ext>
            </a:extLst>
          </p:cNvPr>
          <p:cNvSpPr txBox="1"/>
          <p:nvPr/>
        </p:nvSpPr>
        <p:spPr>
          <a:xfrm>
            <a:off x="351390" y="4535404"/>
            <a:ext cx="26867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3A51"/>
                </a:solidFill>
                <a:latin typeface="Josefin Sans" pitchFamily="2" charset="0"/>
              </a:rPr>
              <a:t>Core competencies:</a:t>
            </a:r>
          </a:p>
        </p:txBody>
      </p:sp>
      <p:pic>
        <p:nvPicPr>
          <p:cNvPr id="33" name="Picture 32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4D14341F-020F-953C-4DFE-70265FAE9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596" y="93323"/>
            <a:ext cx="1380952" cy="1380952"/>
          </a:xfrm>
          <a:prstGeom prst="rect">
            <a:avLst/>
          </a:prstGeom>
        </p:spPr>
      </p:pic>
      <p:sp>
        <p:nvSpPr>
          <p:cNvPr id="35" name="Rectangle 4">
            <a:extLst>
              <a:ext uri="{FF2B5EF4-FFF2-40B4-BE49-F238E27FC236}">
                <a16:creationId xmlns:a16="http://schemas.microsoft.com/office/drawing/2014/main" id="{9530D351-70C1-43E7-7C70-BAC385ACD36B}"/>
              </a:ext>
            </a:extLst>
          </p:cNvPr>
          <p:cNvSpPr txBox="1">
            <a:spLocks noChangeArrowheads="1"/>
          </p:cNvSpPr>
          <p:nvPr/>
        </p:nvSpPr>
        <p:spPr>
          <a:xfrm>
            <a:off x="5549780" y="635433"/>
            <a:ext cx="5980502" cy="4742901"/>
          </a:xfrm>
          <a:prstGeom prst="rect">
            <a:avLst/>
          </a:prstGeom>
          <a:noFill/>
        </p:spPr>
        <p:txBody>
          <a:bodyPr/>
          <a:lstStyle>
            <a:lvl1pPr marL="381000" marR="0" indent="-3810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2244"/>
              </a:buClr>
              <a:buSzPct val="100000"/>
              <a:buFontTx/>
              <a:buBlip>
                <a:blip r:embed="rId4"/>
              </a:buBlip>
              <a:tabLst/>
              <a:defRPr sz="2000" kern="1200">
                <a:solidFill>
                  <a:srgbClr val="00224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52500" marR="0" indent="-3810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2244"/>
              </a:buClr>
              <a:buSzPct val="100000"/>
              <a:buFontTx/>
              <a:buBlip>
                <a:blip r:embed="rId4"/>
              </a:buBlip>
              <a:tabLst/>
              <a:defRPr sz="1600" kern="1200">
                <a:solidFill>
                  <a:srgbClr val="002244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4000" marR="0" indent="-3810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2244"/>
              </a:buClr>
              <a:buSzPct val="100000"/>
              <a:buFontTx/>
              <a:buBlip>
                <a:blip r:embed="rId4"/>
              </a:buBlip>
              <a:tabLst/>
              <a:defRPr sz="1800" kern="1200">
                <a:solidFill>
                  <a:srgbClr val="002244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095500" marR="0" indent="-3810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2244"/>
              </a:buClr>
              <a:buSzPct val="100000"/>
              <a:buFontTx/>
              <a:buBlip>
                <a:blip r:embed="rId4"/>
              </a:buBlip>
              <a:tabLst/>
              <a:defRPr sz="2000" kern="1200">
                <a:solidFill>
                  <a:srgbClr val="002244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578100" marR="0" indent="-2921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2244"/>
              </a:buClr>
              <a:buSzPct val="100000"/>
              <a:buFontTx/>
              <a:buBlip>
                <a:blip r:embed="rId4"/>
              </a:buBlip>
              <a:tabLst/>
              <a:defRPr sz="1400" kern="1200">
                <a:solidFill>
                  <a:srgbClr val="002244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/>
              </a:buClr>
              <a:buNone/>
            </a:pPr>
            <a:r>
              <a:rPr lang="en-US" sz="1200" b="1" dirty="0">
                <a:solidFill>
                  <a:srgbClr val="003A51"/>
                </a:solidFill>
                <a:latin typeface="Josefin Sans" pitchFamily="2" charset="0"/>
                <a:cs typeface="Eurostile"/>
              </a:rPr>
              <a:t>Selected Reference and Projects:</a:t>
            </a:r>
            <a:endParaRPr lang="da-DK" sz="1200" b="1" dirty="0">
              <a:solidFill>
                <a:srgbClr val="003A51"/>
              </a:solidFill>
              <a:latin typeface="Josefin Sans" pitchFamily="2" charset="0"/>
              <a:cs typeface="Eurostile"/>
            </a:endParaRPr>
          </a:p>
          <a:p>
            <a:pPr marL="266700" indent="-266700"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GB" sz="1200" b="1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SEB: </a:t>
            </a:r>
            <a:r>
              <a:rPr lang="en-GB" sz="1200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Senior leadership strategy execution programme – The Art of Execution</a:t>
            </a:r>
          </a:p>
          <a:p>
            <a:pPr marL="266700" indent="-266700"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Danske Bank: 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Executive Coaching, Digital Transformation </a:t>
            </a:r>
            <a:r>
              <a:rPr lang="en-US" sz="1200" dirty="0" err="1">
                <a:solidFill>
                  <a:srgbClr val="636775"/>
                </a:solidFill>
                <a:latin typeface="Josefin Sans" pitchFamily="2" charset="0"/>
                <a:cs typeface="+mn-cs"/>
              </a:rPr>
              <a:t>Programme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, Leadership training in various parts of the organization</a:t>
            </a:r>
          </a:p>
          <a:p>
            <a:pPr marL="266700" indent="-266700"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Nordea Liv &amp; Pension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: Team development &amp; Executive Coaching</a:t>
            </a:r>
          </a:p>
          <a:p>
            <a:pPr marL="266700" indent="-266700"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200" b="1" dirty="0" err="1">
                <a:solidFill>
                  <a:srgbClr val="636775"/>
                </a:solidFill>
                <a:latin typeface="Josefin Sans" pitchFamily="2" charset="0"/>
                <a:cs typeface="+mn-cs"/>
              </a:rPr>
              <a:t>Jyske</a:t>
            </a:r>
            <a:r>
              <a:rPr lang="en-US" sz="1200" b="1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 Bank: 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Executive Coaching, Value mapping, Design processes</a:t>
            </a:r>
          </a:p>
          <a:p>
            <a:pPr marL="266700" indent="-266700"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BEC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: Cultural change and Leadership development</a:t>
            </a:r>
          </a:p>
          <a:p>
            <a:pPr marL="266700" indent="-266700"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GN Store Nord: 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Leadership Development, culture transformation and strategy execution</a:t>
            </a:r>
            <a:endParaRPr lang="en-US" sz="1200" b="1" dirty="0">
              <a:solidFill>
                <a:srgbClr val="636775"/>
              </a:solidFill>
              <a:latin typeface="Josefin Sans" pitchFamily="2" charset="0"/>
              <a:cs typeface="+mn-cs"/>
            </a:endParaRPr>
          </a:p>
          <a:p>
            <a:pPr marL="266700" indent="-266700"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Maersk:  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Supply Service leadership development</a:t>
            </a:r>
          </a:p>
          <a:p>
            <a:pPr marL="266700" indent="-266700"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Novozymes: 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Executive coaching &amp; Team development, global top leadership programs,</a:t>
            </a:r>
          </a:p>
          <a:p>
            <a:pPr marL="266700" indent="-266700"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LEGO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: Executive coaching and Team development</a:t>
            </a:r>
          </a:p>
          <a:p>
            <a:pPr marL="266700" indent="-266700"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GB" sz="1200" b="1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Rodenstock:  </a:t>
            </a:r>
            <a:r>
              <a:rPr lang="en-GB" sz="1200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Top/senior Management and Leadership Development in support of organizational transformation and new strategy</a:t>
            </a:r>
          </a:p>
          <a:p>
            <a:pPr marL="266700" indent="-266700"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200" b="1" dirty="0" err="1">
                <a:solidFill>
                  <a:srgbClr val="636775"/>
                </a:solidFill>
                <a:latin typeface="Josefin Sans" pitchFamily="2" charset="0"/>
                <a:cs typeface="+mn-cs"/>
              </a:rPr>
              <a:t>Tryg</a:t>
            </a:r>
            <a:r>
              <a:rPr lang="en-US" sz="1200" b="1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: 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Strategy execution, change and leadership Development</a:t>
            </a:r>
          </a:p>
          <a:p>
            <a:pPr marL="266700" indent="-266700"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GB" sz="1200" b="1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DTU &amp; CBS E*MBA</a:t>
            </a:r>
            <a:r>
              <a:rPr lang="en-GB" sz="1200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 – facilitator/faculty member Executive MBA</a:t>
            </a:r>
            <a:endParaRPr lang="en-US" sz="1200" dirty="0">
              <a:solidFill>
                <a:srgbClr val="636775"/>
              </a:solidFill>
              <a:latin typeface="Josefin Sans" pitchFamily="2" charset="0"/>
              <a:cs typeface="+mn-cs"/>
            </a:endParaRPr>
          </a:p>
          <a:p>
            <a:pPr marL="266700" indent="-266700"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endParaRPr lang="en-US" sz="1200" b="0" dirty="0">
              <a:solidFill>
                <a:srgbClr val="636775"/>
              </a:solidFill>
              <a:latin typeface="Josefin Sans" pitchFamily="2" charset="0"/>
            </a:endParaRPr>
          </a:p>
        </p:txBody>
      </p:sp>
      <p:cxnSp>
        <p:nvCxnSpPr>
          <p:cNvPr id="36" name="Google Shape;458;p24">
            <a:extLst>
              <a:ext uri="{FF2B5EF4-FFF2-40B4-BE49-F238E27FC236}">
                <a16:creationId xmlns:a16="http://schemas.microsoft.com/office/drawing/2014/main" id="{664A9A1A-73D8-5DE1-901D-BF16D226F2AE}"/>
              </a:ext>
            </a:extLst>
          </p:cNvPr>
          <p:cNvCxnSpPr>
            <a:cxnSpLocks/>
          </p:cNvCxnSpPr>
          <p:nvPr/>
        </p:nvCxnSpPr>
        <p:spPr>
          <a:xfrm flipV="1">
            <a:off x="5286894" y="297462"/>
            <a:ext cx="0" cy="5862269"/>
          </a:xfrm>
          <a:prstGeom prst="straightConnector1">
            <a:avLst/>
          </a:prstGeom>
          <a:noFill/>
          <a:ln w="9525" cap="flat" cmpd="sng">
            <a:solidFill>
              <a:srgbClr val="003A51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24740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7A62FBB2-AA62-84D2-534E-81A0E70C3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596" y="102500"/>
            <a:ext cx="1380952" cy="1380952"/>
          </a:xfrm>
          <a:prstGeom prst="rect">
            <a:avLst/>
          </a:prstGeom>
        </p:spPr>
      </p:pic>
      <p:sp>
        <p:nvSpPr>
          <p:cNvPr id="25" name="Titel 1">
            <a:extLst>
              <a:ext uri="{FF2B5EF4-FFF2-40B4-BE49-F238E27FC236}">
                <a16:creationId xmlns:a16="http://schemas.microsoft.com/office/drawing/2014/main" id="{E81213C3-5CFF-D5C8-9E71-6D491E2A84D8}"/>
              </a:ext>
            </a:extLst>
          </p:cNvPr>
          <p:cNvSpPr txBox="1">
            <a:spLocks/>
          </p:cNvSpPr>
          <p:nvPr/>
        </p:nvSpPr>
        <p:spPr>
          <a:xfrm>
            <a:off x="9855094" y="6230425"/>
            <a:ext cx="2166257" cy="3710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a-DK" sz="1800" dirty="0">
                <a:solidFill>
                  <a:srgbClr val="003A51"/>
                </a:solidFill>
                <a:latin typeface="Josefin Sans" pitchFamily="2" charset="0"/>
              </a:rPr>
              <a:t>headconnect.dk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EF0A2B0-EADB-F0A4-8A01-E299F86D88BD}"/>
              </a:ext>
            </a:extLst>
          </p:cNvPr>
          <p:cNvCxnSpPr>
            <a:cxnSpLocks/>
          </p:cNvCxnSpPr>
          <p:nvPr/>
        </p:nvCxnSpPr>
        <p:spPr>
          <a:xfrm>
            <a:off x="0" y="6435651"/>
            <a:ext cx="10203543" cy="0"/>
          </a:xfrm>
          <a:prstGeom prst="line">
            <a:avLst/>
          </a:prstGeom>
          <a:ln>
            <a:solidFill>
              <a:srgbClr val="003A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8299DE1-34EB-1378-E0BB-8C7BA08F079A}"/>
              </a:ext>
            </a:extLst>
          </p:cNvPr>
          <p:cNvSpPr/>
          <p:nvPr/>
        </p:nvSpPr>
        <p:spPr>
          <a:xfrm>
            <a:off x="540327" y="6018415"/>
            <a:ext cx="1612669" cy="745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28" name="Picture 27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300144F3-75C1-CB31-4363-95CA74F254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96" y="6138886"/>
            <a:ext cx="1253929" cy="6247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5C13D0-C5CF-0668-5821-4FB316FFED3F}"/>
              </a:ext>
            </a:extLst>
          </p:cNvPr>
          <p:cNvSpPr txBox="1"/>
          <p:nvPr/>
        </p:nvSpPr>
        <p:spPr>
          <a:xfrm>
            <a:off x="920660" y="1485624"/>
            <a:ext cx="3424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3A51"/>
                </a:solidFill>
                <a:latin typeface="Josefin Sans" pitchFamily="2" charset="0"/>
              </a:rPr>
              <a:t>Connie Ebsen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2DA1A7-07E6-DB0F-815B-4D5EF2AB674E}"/>
              </a:ext>
            </a:extLst>
          </p:cNvPr>
          <p:cNvSpPr txBox="1"/>
          <p:nvPr/>
        </p:nvSpPr>
        <p:spPr>
          <a:xfrm>
            <a:off x="587529" y="1866314"/>
            <a:ext cx="428372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buClr>
                <a:schemeClr val="tx2"/>
              </a:buClr>
            </a:pPr>
            <a:r>
              <a:rPr lang="en-US" sz="1100" b="1" dirty="0">
                <a:solidFill>
                  <a:srgbClr val="636775"/>
                </a:solidFill>
                <a:latin typeface="Josefin Sans" pitchFamily="2" charset="0"/>
              </a:rPr>
              <a:t>MA , Psychology (Argosy University USA, 2001)</a:t>
            </a:r>
          </a:p>
          <a:p>
            <a:pPr lvl="0" algn="ctr">
              <a:lnSpc>
                <a:spcPct val="100000"/>
              </a:lnSpc>
              <a:buClr>
                <a:schemeClr val="tx2"/>
              </a:buClr>
            </a:pPr>
            <a:r>
              <a:rPr lang="en-US" sz="1100" b="1" dirty="0">
                <a:solidFill>
                  <a:srgbClr val="636775"/>
                </a:solidFill>
                <a:latin typeface="Josefin Sans" pitchFamily="2" charset="0"/>
              </a:rPr>
              <a:t>BA , Psychology &amp; AI, University of Sussex, England (1989)</a:t>
            </a:r>
          </a:p>
          <a:p>
            <a:pPr lvl="0" algn="ctr">
              <a:lnSpc>
                <a:spcPct val="100000"/>
              </a:lnSpc>
              <a:buClr>
                <a:schemeClr val="tx2"/>
              </a:buClr>
            </a:pPr>
            <a:r>
              <a:rPr lang="en-US" sz="1100" b="1" dirty="0">
                <a:solidFill>
                  <a:srgbClr val="636775"/>
                </a:solidFill>
                <a:latin typeface="Josefin Sans" pitchFamily="2" charset="0"/>
              </a:rPr>
              <a:t>Certifications:  EQ-I,  NEO-PI-R, TMA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059740-9762-E89A-83BA-75EACA067F0F}"/>
              </a:ext>
            </a:extLst>
          </p:cNvPr>
          <p:cNvSpPr txBox="1"/>
          <p:nvPr/>
        </p:nvSpPr>
        <p:spPr>
          <a:xfrm>
            <a:off x="351390" y="3124049"/>
            <a:ext cx="471996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Associate Partner Head Connect (2016 - )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Managing Partner, Kayamax (2013 -  )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Partner, Summit Consulting A/S (2007-2013) 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Managing Consultant, Summit Consulting A/S (2003-2007)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Principal Consultant, GDSS, USA (2000 – 2001)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Partner,  Chambliss-Ebsen Consulting, USA (1997 – 2000)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Partner, Acadia Solution, USA (2001 – 2003)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7E2872-C4DB-6471-389B-498AA5CEFB89}"/>
              </a:ext>
            </a:extLst>
          </p:cNvPr>
          <p:cNvSpPr txBox="1"/>
          <p:nvPr/>
        </p:nvSpPr>
        <p:spPr>
          <a:xfrm>
            <a:off x="351390" y="2872996"/>
            <a:ext cx="26867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3A51"/>
                </a:solidFill>
                <a:latin typeface="Josefin Sans" pitchFamily="2" charset="0"/>
              </a:rPr>
              <a:t>Work Experience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241F5C-08EA-C278-487D-7BFC079E41A8}"/>
              </a:ext>
            </a:extLst>
          </p:cNvPr>
          <p:cNvSpPr txBox="1"/>
          <p:nvPr/>
        </p:nvSpPr>
        <p:spPr>
          <a:xfrm>
            <a:off x="351390" y="4768522"/>
            <a:ext cx="47199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Strategy Execution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Top Management &amp; Leadership Development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Organizational Transformations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Executive Sparring &amp; Coaching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Change Management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Team Development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6779A1-76E7-9ECD-14DF-06206CC1F30E}"/>
              </a:ext>
            </a:extLst>
          </p:cNvPr>
          <p:cNvSpPr txBox="1"/>
          <p:nvPr/>
        </p:nvSpPr>
        <p:spPr>
          <a:xfrm>
            <a:off x="351390" y="4535404"/>
            <a:ext cx="26867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3A51"/>
                </a:solidFill>
                <a:latin typeface="Josefin Sans" pitchFamily="2" charset="0"/>
              </a:rPr>
              <a:t>Core competencies: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6275CE8-380B-937C-46F8-1BBEBBD0CAD8}"/>
              </a:ext>
            </a:extLst>
          </p:cNvPr>
          <p:cNvSpPr txBox="1">
            <a:spLocks noChangeArrowheads="1"/>
          </p:cNvSpPr>
          <p:nvPr/>
        </p:nvSpPr>
        <p:spPr>
          <a:xfrm>
            <a:off x="5549780" y="635434"/>
            <a:ext cx="5980502" cy="4402080"/>
          </a:xfrm>
          <a:prstGeom prst="rect">
            <a:avLst/>
          </a:prstGeom>
          <a:noFill/>
        </p:spPr>
        <p:txBody>
          <a:bodyPr/>
          <a:lstStyle>
            <a:lvl1pPr marL="381000" marR="0" indent="-3810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2244"/>
              </a:buClr>
              <a:buSzPct val="100000"/>
              <a:buFontTx/>
              <a:buBlip>
                <a:blip r:embed="rId4"/>
              </a:buBlip>
              <a:tabLst/>
              <a:defRPr sz="2000" kern="1200">
                <a:solidFill>
                  <a:srgbClr val="00224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52500" marR="0" indent="-3810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2244"/>
              </a:buClr>
              <a:buSzPct val="100000"/>
              <a:buFontTx/>
              <a:buBlip>
                <a:blip r:embed="rId4"/>
              </a:buBlip>
              <a:tabLst/>
              <a:defRPr sz="1600" kern="1200">
                <a:solidFill>
                  <a:srgbClr val="002244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4000" marR="0" indent="-3810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2244"/>
              </a:buClr>
              <a:buSzPct val="100000"/>
              <a:buFontTx/>
              <a:buBlip>
                <a:blip r:embed="rId4"/>
              </a:buBlip>
              <a:tabLst/>
              <a:defRPr sz="1800" kern="1200">
                <a:solidFill>
                  <a:srgbClr val="002244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095500" marR="0" indent="-3810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2244"/>
              </a:buClr>
              <a:buSzPct val="100000"/>
              <a:buFontTx/>
              <a:buBlip>
                <a:blip r:embed="rId4"/>
              </a:buBlip>
              <a:tabLst/>
              <a:defRPr sz="2000" kern="1200">
                <a:solidFill>
                  <a:srgbClr val="002244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578100" marR="0" indent="-2921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2244"/>
              </a:buClr>
              <a:buSzPct val="100000"/>
              <a:buFontTx/>
              <a:buBlip>
                <a:blip r:embed="rId4"/>
              </a:buBlip>
              <a:tabLst/>
              <a:defRPr sz="1400" kern="1200">
                <a:solidFill>
                  <a:srgbClr val="002244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/>
              </a:buClr>
              <a:buNone/>
            </a:pPr>
            <a:r>
              <a:rPr lang="en-US" sz="1200" b="1" dirty="0">
                <a:solidFill>
                  <a:srgbClr val="003A51"/>
                </a:solidFill>
                <a:latin typeface="Josefin Sans" pitchFamily="2" charset="0"/>
                <a:cs typeface="Eurostile"/>
              </a:rPr>
              <a:t>Selected Reference and Projects:</a:t>
            </a:r>
            <a:endParaRPr lang="da-DK" sz="1200" b="1" dirty="0">
              <a:solidFill>
                <a:srgbClr val="003A51"/>
              </a:solidFill>
              <a:latin typeface="Josefin Sans" pitchFamily="2" charset="0"/>
              <a:cs typeface="Eurostile"/>
            </a:endParaRPr>
          </a:p>
          <a:p>
            <a:pPr marL="266700" indent="-266700" eaLnBrk="0" hangingPunct="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GB" sz="1200" b="1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Alfa Laval: </a:t>
            </a:r>
            <a:r>
              <a:rPr lang="en-GB" sz="1200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Top 130 Leadership Development Program</a:t>
            </a:r>
          </a:p>
          <a:p>
            <a:pPr marL="266700" indent="-266700" eaLnBrk="0" hangingPunct="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ALK </a:t>
            </a:r>
            <a:r>
              <a:rPr lang="en-US" sz="1200" b="1" dirty="0" err="1">
                <a:solidFill>
                  <a:srgbClr val="636775"/>
                </a:solidFill>
                <a:latin typeface="Josefin Sans" pitchFamily="2" charset="0"/>
                <a:cs typeface="+mn-cs"/>
              </a:rPr>
              <a:t>Abello</a:t>
            </a:r>
            <a:r>
              <a:rPr lang="en-US" sz="1200" b="1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: 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International R &amp; D: Leadership &amp; Organizational Development: From Technical to Business Culture</a:t>
            </a:r>
          </a:p>
          <a:p>
            <a:pPr marL="266700" indent="-266700" eaLnBrk="0" hangingPunct="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Bavarian Nordic: 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Organizational and Leadership Development (all levels), strategy implementation</a:t>
            </a:r>
          </a:p>
          <a:p>
            <a:pPr marL="266700" indent="-266700" eaLnBrk="0" hangingPunct="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Coca-Cola Nordic Region: 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Implementation of new structure, team development</a:t>
            </a:r>
          </a:p>
          <a:p>
            <a:pPr marL="266700" indent="-266700" eaLnBrk="0" hangingPunct="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Dupont:  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Strategy Development</a:t>
            </a:r>
          </a:p>
          <a:p>
            <a:pPr marL="266700" indent="-266700" eaLnBrk="0" hangingPunct="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GB" sz="1200" b="1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EQT: </a:t>
            </a:r>
            <a:r>
              <a:rPr lang="en-GB" sz="1200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Accelerate Leadership Program for all partners</a:t>
            </a:r>
          </a:p>
          <a:p>
            <a:pPr marL="266700" indent="-266700" eaLnBrk="0" hangingPunct="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IKEA 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(Various Market and Global)</a:t>
            </a:r>
            <a:r>
              <a:rPr lang="en-US" sz="1200" b="1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: 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Organizational Development, team coaching, leadership development, strategy dev. and execution</a:t>
            </a:r>
          </a:p>
          <a:p>
            <a:pPr marL="266700" indent="-266700" eaLnBrk="0" hangingPunct="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GN:  Audio &amp; Hearing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: Organizational and Leadership Development (all levels), strategy implementation, culture transformation</a:t>
            </a:r>
          </a:p>
          <a:p>
            <a:pPr marL="266700" indent="-266700" eaLnBrk="0" hangingPunct="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GB" sz="1200" b="1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Rodenstock:  </a:t>
            </a:r>
            <a:r>
              <a:rPr lang="en-GB" sz="1200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Top/senior Management and Leadership Development in support of organizational transformation and new strategy</a:t>
            </a:r>
            <a:endParaRPr lang="en-US" sz="1200" dirty="0">
              <a:solidFill>
                <a:srgbClr val="636775"/>
              </a:solidFill>
              <a:latin typeface="Josefin Sans" pitchFamily="2" charset="0"/>
              <a:cs typeface="+mn-cs"/>
            </a:endParaRPr>
          </a:p>
          <a:p>
            <a:pPr marL="266700" indent="-266700" eaLnBrk="0" hangingPunct="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AOL-Time Warner:  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Process Improvement, organizational development </a:t>
            </a:r>
          </a:p>
          <a:p>
            <a:pPr marL="266700" indent="-266700" eaLnBrk="0" hangingPunct="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SIMI-CBS:  </a:t>
            </a:r>
            <a:r>
              <a:rPr lang="en-US" sz="1200" dirty="0" err="1">
                <a:solidFill>
                  <a:srgbClr val="636775"/>
                </a:solidFill>
                <a:latin typeface="Josefin Sans" pitchFamily="2" charset="0"/>
                <a:cs typeface="+mn-cs"/>
              </a:rPr>
              <a:t>Faciliator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 on Leadership Dimension Executive MBA</a:t>
            </a:r>
          </a:p>
          <a:p>
            <a:pPr marL="266700" indent="-266700"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endParaRPr lang="en-US" sz="1200" b="0" dirty="0">
              <a:solidFill>
                <a:srgbClr val="636775"/>
              </a:solidFill>
              <a:latin typeface="Josefin Sans" pitchFamily="2" charset="0"/>
            </a:endParaRPr>
          </a:p>
        </p:txBody>
      </p:sp>
      <p:cxnSp>
        <p:nvCxnSpPr>
          <p:cNvPr id="3" name="Google Shape;458;p24">
            <a:extLst>
              <a:ext uri="{FF2B5EF4-FFF2-40B4-BE49-F238E27FC236}">
                <a16:creationId xmlns:a16="http://schemas.microsoft.com/office/drawing/2014/main" id="{25B5B8D7-CB2A-389F-067B-7B6C9ACD897B}"/>
              </a:ext>
            </a:extLst>
          </p:cNvPr>
          <p:cNvCxnSpPr>
            <a:cxnSpLocks/>
          </p:cNvCxnSpPr>
          <p:nvPr/>
        </p:nvCxnSpPr>
        <p:spPr>
          <a:xfrm flipV="1">
            <a:off x="5286894" y="297462"/>
            <a:ext cx="0" cy="5862269"/>
          </a:xfrm>
          <a:prstGeom prst="straightConnector1">
            <a:avLst/>
          </a:prstGeom>
          <a:noFill/>
          <a:ln w="9525" cap="flat" cmpd="sng">
            <a:solidFill>
              <a:srgbClr val="003A51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58642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C7471813-C8FE-847B-8A5D-838BFB9F5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596" y="81974"/>
            <a:ext cx="1371429" cy="1371429"/>
          </a:xfrm>
          <a:prstGeom prst="rect">
            <a:avLst/>
          </a:prstGeom>
        </p:spPr>
      </p:pic>
      <p:sp>
        <p:nvSpPr>
          <p:cNvPr id="25" name="Titel 1">
            <a:extLst>
              <a:ext uri="{FF2B5EF4-FFF2-40B4-BE49-F238E27FC236}">
                <a16:creationId xmlns:a16="http://schemas.microsoft.com/office/drawing/2014/main" id="{E81213C3-5CFF-D5C8-9E71-6D491E2A84D8}"/>
              </a:ext>
            </a:extLst>
          </p:cNvPr>
          <p:cNvSpPr txBox="1">
            <a:spLocks/>
          </p:cNvSpPr>
          <p:nvPr/>
        </p:nvSpPr>
        <p:spPr>
          <a:xfrm>
            <a:off x="9855094" y="6230425"/>
            <a:ext cx="2166257" cy="3710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a-DK" sz="1800" dirty="0">
                <a:solidFill>
                  <a:srgbClr val="003A51"/>
                </a:solidFill>
                <a:latin typeface="Josefin Sans" pitchFamily="2" charset="0"/>
              </a:rPr>
              <a:t>headconnect.dk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EF0A2B0-EADB-F0A4-8A01-E299F86D88BD}"/>
              </a:ext>
            </a:extLst>
          </p:cNvPr>
          <p:cNvCxnSpPr>
            <a:cxnSpLocks/>
          </p:cNvCxnSpPr>
          <p:nvPr/>
        </p:nvCxnSpPr>
        <p:spPr>
          <a:xfrm>
            <a:off x="0" y="6435651"/>
            <a:ext cx="10203543" cy="0"/>
          </a:xfrm>
          <a:prstGeom prst="line">
            <a:avLst/>
          </a:prstGeom>
          <a:ln>
            <a:solidFill>
              <a:srgbClr val="003A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8299DE1-34EB-1378-E0BB-8C7BA08F079A}"/>
              </a:ext>
            </a:extLst>
          </p:cNvPr>
          <p:cNvSpPr/>
          <p:nvPr/>
        </p:nvSpPr>
        <p:spPr>
          <a:xfrm>
            <a:off x="540327" y="6018415"/>
            <a:ext cx="1612669" cy="745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28" name="Picture 27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300144F3-75C1-CB31-4363-95CA74F254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96" y="6138886"/>
            <a:ext cx="1253929" cy="6247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5C13D0-C5CF-0668-5821-4FB316FFED3F}"/>
              </a:ext>
            </a:extLst>
          </p:cNvPr>
          <p:cNvSpPr txBox="1"/>
          <p:nvPr/>
        </p:nvSpPr>
        <p:spPr>
          <a:xfrm>
            <a:off x="657775" y="1485624"/>
            <a:ext cx="39505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3A51"/>
                </a:solidFill>
                <a:latin typeface="Josefin Sans" pitchFamily="2" charset="0"/>
              </a:rPr>
              <a:t>Jerome Doherty-</a:t>
            </a:r>
            <a:r>
              <a:rPr lang="en-US" sz="2400" b="1" dirty="0" err="1">
                <a:solidFill>
                  <a:srgbClr val="003A51"/>
                </a:solidFill>
                <a:latin typeface="Josefin Sans" pitchFamily="2" charset="0"/>
              </a:rPr>
              <a:t>Bigara</a:t>
            </a:r>
            <a:r>
              <a:rPr lang="en-US" sz="2400" b="1" dirty="0">
                <a:solidFill>
                  <a:srgbClr val="003A51"/>
                </a:solidFill>
                <a:latin typeface="Josefin Sans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2DA1A7-07E6-DB0F-815B-4D5EF2AB674E}"/>
              </a:ext>
            </a:extLst>
          </p:cNvPr>
          <p:cNvSpPr txBox="1"/>
          <p:nvPr/>
        </p:nvSpPr>
        <p:spPr>
          <a:xfrm>
            <a:off x="587529" y="1866314"/>
            <a:ext cx="428372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buClr>
                <a:schemeClr val="tx2"/>
              </a:buClr>
            </a:pPr>
            <a:r>
              <a:rPr lang="en-US" sz="1100" b="1" dirty="0">
                <a:solidFill>
                  <a:srgbClr val="636775"/>
                </a:solidFill>
                <a:latin typeface="Josefin Sans" pitchFamily="2" charset="0"/>
              </a:rPr>
              <a:t>MBA, Cranfield School of Management, UK</a:t>
            </a:r>
          </a:p>
          <a:p>
            <a:pPr lvl="0" algn="ctr">
              <a:lnSpc>
                <a:spcPct val="100000"/>
              </a:lnSpc>
              <a:buClr>
                <a:schemeClr val="tx2"/>
              </a:buClr>
            </a:pPr>
            <a:r>
              <a:rPr lang="en-US" sz="1100" b="1" dirty="0">
                <a:solidFill>
                  <a:srgbClr val="636775"/>
                </a:solidFill>
                <a:latin typeface="Josefin Sans" pitchFamily="2" charset="0"/>
              </a:rPr>
              <a:t>Postgraduate Diploma in Management,</a:t>
            </a:r>
          </a:p>
          <a:p>
            <a:pPr lvl="0" algn="ctr">
              <a:lnSpc>
                <a:spcPct val="100000"/>
              </a:lnSpc>
              <a:buClr>
                <a:schemeClr val="tx2"/>
              </a:buClr>
            </a:pPr>
            <a:r>
              <a:rPr lang="en-US" sz="1100" b="1" dirty="0">
                <a:solidFill>
                  <a:srgbClr val="636775"/>
                </a:solidFill>
                <a:latin typeface="Josefin Sans" pitchFamily="2" charset="0"/>
              </a:rPr>
              <a:t>Wits Business School, South Africa </a:t>
            </a:r>
          </a:p>
          <a:p>
            <a:pPr lvl="0" algn="ctr">
              <a:lnSpc>
                <a:spcPct val="100000"/>
              </a:lnSpc>
              <a:buClr>
                <a:schemeClr val="tx2"/>
              </a:buClr>
            </a:pPr>
            <a:r>
              <a:rPr lang="en-US" sz="1100" b="1" dirty="0">
                <a:solidFill>
                  <a:srgbClr val="636775"/>
                </a:solidFill>
                <a:latin typeface="Josefin Sans" pitchFamily="2" charset="0"/>
              </a:rPr>
              <a:t>BA (Organisational Psychology &amp; Sociology),</a:t>
            </a:r>
          </a:p>
          <a:p>
            <a:pPr lvl="0" algn="ctr">
              <a:lnSpc>
                <a:spcPct val="100000"/>
              </a:lnSpc>
              <a:buClr>
                <a:schemeClr val="tx2"/>
              </a:buClr>
            </a:pPr>
            <a:r>
              <a:rPr lang="en-US" sz="1100" b="1" dirty="0">
                <a:solidFill>
                  <a:srgbClr val="636775"/>
                </a:solidFill>
                <a:latin typeface="Josefin Sans" pitchFamily="2" charset="0"/>
              </a:rPr>
              <a:t>University of  the Witwatersrand, South Africa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059740-9762-E89A-83BA-75EACA067F0F}"/>
              </a:ext>
            </a:extLst>
          </p:cNvPr>
          <p:cNvSpPr txBox="1"/>
          <p:nvPr/>
        </p:nvSpPr>
        <p:spPr>
          <a:xfrm>
            <a:off x="351390" y="3124049"/>
            <a:ext cx="49355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Associate Partner Head Connect (2017 - )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Associate Partner (TCO-International (since 2010); CCL (2004-2009).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External Faculty at </a:t>
            </a:r>
            <a:r>
              <a:rPr lang="en-US" sz="1200" dirty="0" err="1">
                <a:solidFill>
                  <a:srgbClr val="636775"/>
                </a:solidFill>
                <a:latin typeface="Josefin Sans" pitchFamily="2" charset="0"/>
              </a:rPr>
              <a:t>Università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 Bocconi (Milan), Universidad LaSalle (Barcelona), and Universidad Francisco de Vitoria (Madrid)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L&amp;D Manager with Arthur Andersen, Spain and USA (1988-2001)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C0E263F4-5D41-3F5C-A619-AF77320F821B}"/>
              </a:ext>
            </a:extLst>
          </p:cNvPr>
          <p:cNvSpPr txBox="1">
            <a:spLocks noChangeArrowheads="1"/>
          </p:cNvSpPr>
          <p:nvPr/>
        </p:nvSpPr>
        <p:spPr>
          <a:xfrm>
            <a:off x="5549780" y="635434"/>
            <a:ext cx="5980502" cy="4402080"/>
          </a:xfrm>
          <a:prstGeom prst="rect">
            <a:avLst/>
          </a:prstGeom>
          <a:noFill/>
        </p:spPr>
        <p:txBody>
          <a:bodyPr/>
          <a:lstStyle>
            <a:lvl1pPr marL="381000" marR="0" indent="-3810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2244"/>
              </a:buClr>
              <a:buSzPct val="100000"/>
              <a:buFontTx/>
              <a:buBlip>
                <a:blip r:embed="rId4"/>
              </a:buBlip>
              <a:tabLst/>
              <a:defRPr sz="2000" kern="1200">
                <a:solidFill>
                  <a:srgbClr val="00224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52500" marR="0" indent="-3810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2244"/>
              </a:buClr>
              <a:buSzPct val="100000"/>
              <a:buFontTx/>
              <a:buBlip>
                <a:blip r:embed="rId4"/>
              </a:buBlip>
              <a:tabLst/>
              <a:defRPr sz="1600" kern="1200">
                <a:solidFill>
                  <a:srgbClr val="002244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4000" marR="0" indent="-3810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2244"/>
              </a:buClr>
              <a:buSzPct val="100000"/>
              <a:buFontTx/>
              <a:buBlip>
                <a:blip r:embed="rId4"/>
              </a:buBlip>
              <a:tabLst/>
              <a:defRPr sz="1800" kern="1200">
                <a:solidFill>
                  <a:srgbClr val="002244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095500" marR="0" indent="-3810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2244"/>
              </a:buClr>
              <a:buSzPct val="100000"/>
              <a:buFontTx/>
              <a:buBlip>
                <a:blip r:embed="rId4"/>
              </a:buBlip>
              <a:tabLst/>
              <a:defRPr sz="2000" kern="1200">
                <a:solidFill>
                  <a:srgbClr val="002244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578100" marR="0" indent="-2921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2244"/>
              </a:buClr>
              <a:buSzPct val="100000"/>
              <a:buFontTx/>
              <a:buBlip>
                <a:blip r:embed="rId4"/>
              </a:buBlip>
              <a:tabLst/>
              <a:defRPr sz="1400" kern="1200">
                <a:solidFill>
                  <a:srgbClr val="002244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/>
              </a:buClr>
              <a:buNone/>
            </a:pPr>
            <a:r>
              <a:rPr lang="en-US" sz="1200" b="1" dirty="0">
                <a:solidFill>
                  <a:srgbClr val="003A51"/>
                </a:solidFill>
                <a:latin typeface="Josefin Sans" pitchFamily="2" charset="0"/>
                <a:cs typeface="Eurostile"/>
              </a:rPr>
              <a:t>Selected Reference and Projects:</a:t>
            </a:r>
            <a:endParaRPr lang="da-DK" sz="1200" b="1" dirty="0">
              <a:solidFill>
                <a:srgbClr val="003A51"/>
              </a:solidFill>
              <a:latin typeface="Josefin Sans" pitchFamily="2" charset="0"/>
              <a:cs typeface="Eurostile"/>
            </a:endParaRPr>
          </a:p>
          <a:p>
            <a:pPr marL="266700" indent="-266700" eaLnBrk="0" hangingPunct="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GB" sz="1200" b="1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SEB: </a:t>
            </a:r>
            <a:r>
              <a:rPr lang="en-GB" sz="1200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Senior leadership strategy execution programme – The Art of Execution</a:t>
            </a:r>
          </a:p>
          <a:p>
            <a:pPr marL="266700" indent="-266700" eaLnBrk="0" hangingPunct="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ABN AMRO: 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Executive Leadership Program</a:t>
            </a:r>
            <a:endParaRPr lang="en-US" sz="1200" b="1" dirty="0">
              <a:solidFill>
                <a:srgbClr val="636775"/>
              </a:solidFill>
              <a:latin typeface="Josefin Sans" pitchFamily="2" charset="0"/>
              <a:cs typeface="+mn-cs"/>
            </a:endParaRPr>
          </a:p>
          <a:p>
            <a:pPr marL="266700" indent="-266700" eaLnBrk="0" hangingPunct="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Daimler: 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Senior </a:t>
            </a:r>
            <a:r>
              <a:rPr lang="en-US" sz="1200" dirty="0" err="1">
                <a:solidFill>
                  <a:srgbClr val="636775"/>
                </a:solidFill>
                <a:latin typeface="Josefin Sans" pitchFamily="2" charset="0"/>
                <a:cs typeface="+mn-cs"/>
              </a:rPr>
              <a:t>Manaagement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 Team development</a:t>
            </a:r>
          </a:p>
          <a:p>
            <a:pPr marL="266700" indent="-266700" eaLnBrk="0" hangingPunct="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Ericsson: 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Mid-level leadership development program</a:t>
            </a:r>
          </a:p>
          <a:p>
            <a:pPr marL="266700" indent="-266700" eaLnBrk="0" hangingPunct="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European Investment Bank &amp; Fund: 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Open program</a:t>
            </a:r>
          </a:p>
          <a:p>
            <a:pPr marL="266700" indent="-266700" eaLnBrk="0" hangingPunct="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General Electric: 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Executive Leader</a:t>
            </a:r>
          </a:p>
          <a:p>
            <a:pPr marL="266700" indent="-266700" eaLnBrk="0" hangingPunct="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Global Management Consulting Firm: 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Training of all McKenzie Partners</a:t>
            </a:r>
          </a:p>
          <a:p>
            <a:pPr marL="266700" indent="-266700" eaLnBrk="0" hangingPunct="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GN:  Audio and Hearing: 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Leadership Development, culture transformation and strategy execution</a:t>
            </a:r>
            <a:endParaRPr lang="en-US" sz="1200" b="1" dirty="0">
              <a:solidFill>
                <a:srgbClr val="636775"/>
              </a:solidFill>
              <a:latin typeface="Josefin Sans" pitchFamily="2" charset="0"/>
              <a:cs typeface="+mn-cs"/>
            </a:endParaRPr>
          </a:p>
          <a:p>
            <a:pPr marL="266700" indent="-266700" eaLnBrk="0" hangingPunct="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LEO Pharma: 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Sales training</a:t>
            </a:r>
          </a:p>
          <a:p>
            <a:pPr marL="266700" indent="-266700" eaLnBrk="0" hangingPunct="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Nestle: 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Management Innovation Jam program</a:t>
            </a:r>
          </a:p>
          <a:p>
            <a:pPr marL="266700" indent="-266700" eaLnBrk="0" hangingPunct="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Rodenstock:  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Top/senior management development and leadership development in support of organizational, cultural  transformation and strategy implementation</a:t>
            </a:r>
          </a:p>
          <a:p>
            <a:pPr marL="0" indent="0"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None/>
              <a:defRPr/>
            </a:pPr>
            <a:endParaRPr lang="en-US" sz="1200" dirty="0">
              <a:solidFill>
                <a:srgbClr val="636775"/>
              </a:solidFill>
              <a:latin typeface="Josefin Sans" pitchFamily="2" charset="0"/>
              <a:cs typeface="+mn-cs"/>
            </a:endParaRPr>
          </a:p>
          <a:p>
            <a:pPr marL="266700" indent="-266700"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endParaRPr lang="en-US" sz="1200" b="0" dirty="0">
              <a:solidFill>
                <a:srgbClr val="636775"/>
              </a:solidFill>
              <a:latin typeface="Josefin Sans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7E2872-C4DB-6471-389B-498AA5CEFB89}"/>
              </a:ext>
            </a:extLst>
          </p:cNvPr>
          <p:cNvSpPr txBox="1"/>
          <p:nvPr/>
        </p:nvSpPr>
        <p:spPr>
          <a:xfrm>
            <a:off x="351390" y="2872996"/>
            <a:ext cx="26867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3A51"/>
                </a:solidFill>
                <a:latin typeface="Josefin Sans" pitchFamily="2" charset="0"/>
              </a:rPr>
              <a:t>Work Experience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241F5C-08EA-C278-487D-7BFC079E41A8}"/>
              </a:ext>
            </a:extLst>
          </p:cNvPr>
          <p:cNvSpPr txBox="1"/>
          <p:nvPr/>
        </p:nvSpPr>
        <p:spPr>
          <a:xfrm>
            <a:off x="351390" y="4768522"/>
            <a:ext cx="47199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Strategy Execution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Top Management &amp; Leadership Development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Organizational Transformations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Executive Sparring &amp; Coaching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Change Management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Team Development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6779A1-76E7-9ECD-14DF-06206CC1F30E}"/>
              </a:ext>
            </a:extLst>
          </p:cNvPr>
          <p:cNvSpPr txBox="1"/>
          <p:nvPr/>
        </p:nvSpPr>
        <p:spPr>
          <a:xfrm>
            <a:off x="351390" y="4535404"/>
            <a:ext cx="26867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3A51"/>
                </a:solidFill>
                <a:latin typeface="Josefin Sans" pitchFamily="2" charset="0"/>
              </a:rPr>
              <a:t>Core competencies:</a:t>
            </a:r>
          </a:p>
        </p:txBody>
      </p:sp>
      <p:cxnSp>
        <p:nvCxnSpPr>
          <p:cNvPr id="34" name="Google Shape;458;p24">
            <a:extLst>
              <a:ext uri="{FF2B5EF4-FFF2-40B4-BE49-F238E27FC236}">
                <a16:creationId xmlns:a16="http://schemas.microsoft.com/office/drawing/2014/main" id="{1BC76B87-2DA0-F9BC-E583-CAF91DC69265}"/>
              </a:ext>
            </a:extLst>
          </p:cNvPr>
          <p:cNvCxnSpPr>
            <a:cxnSpLocks/>
          </p:cNvCxnSpPr>
          <p:nvPr/>
        </p:nvCxnSpPr>
        <p:spPr>
          <a:xfrm flipV="1">
            <a:off x="5286894" y="297462"/>
            <a:ext cx="0" cy="5862269"/>
          </a:xfrm>
          <a:prstGeom prst="straightConnector1">
            <a:avLst/>
          </a:prstGeom>
          <a:noFill/>
          <a:ln w="9525" cap="flat" cmpd="sng">
            <a:solidFill>
              <a:srgbClr val="003A51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94825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9FA1780-2C38-A4A8-D077-AC569EA51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596" y="106682"/>
            <a:ext cx="1390476" cy="1380952"/>
          </a:xfrm>
          <a:prstGeom prst="rect">
            <a:avLst/>
          </a:prstGeom>
        </p:spPr>
      </p:pic>
      <p:sp>
        <p:nvSpPr>
          <p:cNvPr id="25" name="Titel 1">
            <a:extLst>
              <a:ext uri="{FF2B5EF4-FFF2-40B4-BE49-F238E27FC236}">
                <a16:creationId xmlns:a16="http://schemas.microsoft.com/office/drawing/2014/main" id="{E81213C3-5CFF-D5C8-9E71-6D491E2A84D8}"/>
              </a:ext>
            </a:extLst>
          </p:cNvPr>
          <p:cNvSpPr txBox="1">
            <a:spLocks/>
          </p:cNvSpPr>
          <p:nvPr/>
        </p:nvSpPr>
        <p:spPr>
          <a:xfrm>
            <a:off x="9855094" y="6230425"/>
            <a:ext cx="2166257" cy="3710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a-DK" sz="1800" dirty="0">
                <a:solidFill>
                  <a:srgbClr val="003A51"/>
                </a:solidFill>
                <a:latin typeface="Josefin Sans" pitchFamily="2" charset="0"/>
              </a:rPr>
              <a:t>headconnect.dk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EF0A2B0-EADB-F0A4-8A01-E299F86D88BD}"/>
              </a:ext>
            </a:extLst>
          </p:cNvPr>
          <p:cNvCxnSpPr>
            <a:cxnSpLocks/>
          </p:cNvCxnSpPr>
          <p:nvPr/>
        </p:nvCxnSpPr>
        <p:spPr>
          <a:xfrm>
            <a:off x="0" y="6435651"/>
            <a:ext cx="10203543" cy="0"/>
          </a:xfrm>
          <a:prstGeom prst="line">
            <a:avLst/>
          </a:prstGeom>
          <a:ln>
            <a:solidFill>
              <a:srgbClr val="003A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8299DE1-34EB-1378-E0BB-8C7BA08F079A}"/>
              </a:ext>
            </a:extLst>
          </p:cNvPr>
          <p:cNvSpPr/>
          <p:nvPr/>
        </p:nvSpPr>
        <p:spPr>
          <a:xfrm>
            <a:off x="540327" y="6018415"/>
            <a:ext cx="1612669" cy="745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28" name="Picture 27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300144F3-75C1-CB31-4363-95CA74F254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96" y="6138886"/>
            <a:ext cx="1253929" cy="6247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5C13D0-C5CF-0668-5821-4FB316FFED3F}"/>
              </a:ext>
            </a:extLst>
          </p:cNvPr>
          <p:cNvSpPr txBox="1"/>
          <p:nvPr/>
        </p:nvSpPr>
        <p:spPr>
          <a:xfrm>
            <a:off x="657775" y="1485624"/>
            <a:ext cx="39505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3A51"/>
                </a:solidFill>
                <a:latin typeface="Josefin Sans" pitchFamily="2" charset="0"/>
              </a:rPr>
              <a:t>Barbara Malmström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2DA1A7-07E6-DB0F-815B-4D5EF2AB674E}"/>
              </a:ext>
            </a:extLst>
          </p:cNvPr>
          <p:cNvSpPr txBox="1"/>
          <p:nvPr/>
        </p:nvSpPr>
        <p:spPr>
          <a:xfrm>
            <a:off x="587529" y="1866314"/>
            <a:ext cx="42837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buClr>
                <a:schemeClr val="tx2"/>
              </a:buClr>
            </a:pPr>
            <a:r>
              <a:rPr lang="en-US" sz="1100" b="1" dirty="0">
                <a:solidFill>
                  <a:srgbClr val="636775"/>
                </a:solidFill>
                <a:latin typeface="Josefin Sans" pitchFamily="2" charset="0"/>
              </a:rPr>
              <a:t>M.A. Master of Adult Education, University of Helsinki </a:t>
            </a:r>
          </a:p>
          <a:p>
            <a:pPr lvl="0" algn="ctr">
              <a:lnSpc>
                <a:spcPct val="100000"/>
              </a:lnSpc>
              <a:buClr>
                <a:schemeClr val="tx2"/>
              </a:buClr>
            </a:pPr>
            <a:r>
              <a:rPr lang="en-US" sz="1100" b="1" dirty="0">
                <a:solidFill>
                  <a:srgbClr val="636775"/>
                </a:solidFill>
                <a:latin typeface="Josefin Sans" pitchFamily="2" charset="0"/>
              </a:rPr>
              <a:t>Business Administration at the Swedish School of Economics</a:t>
            </a:r>
          </a:p>
          <a:p>
            <a:pPr lvl="0" algn="ctr">
              <a:lnSpc>
                <a:spcPct val="100000"/>
              </a:lnSpc>
              <a:buClr>
                <a:schemeClr val="tx2"/>
              </a:buClr>
            </a:pPr>
            <a:r>
              <a:rPr lang="en-US" sz="1100" b="1" dirty="0">
                <a:solidFill>
                  <a:srgbClr val="636775"/>
                </a:solidFill>
                <a:latin typeface="Josefin Sans" pitchFamily="2" charset="0"/>
              </a:rPr>
              <a:t>Certifications: Systemic Dynamics in Business, MBTI, Leadership Effectiveness Analysis (LEA) </a:t>
            </a:r>
            <a:r>
              <a:rPr lang="en-US" sz="1100" b="1" dirty="0" err="1">
                <a:solidFill>
                  <a:srgbClr val="636775"/>
                </a:solidFill>
                <a:latin typeface="Josefin Sans" pitchFamily="2" charset="0"/>
              </a:rPr>
              <a:t>Firo</a:t>
            </a:r>
            <a:r>
              <a:rPr lang="en-US" sz="1100" b="1" dirty="0">
                <a:solidFill>
                  <a:srgbClr val="636775"/>
                </a:solidFill>
                <a:latin typeface="Josefin Sans" pitchFamily="2" charset="0"/>
              </a:rPr>
              <a:t>-B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059740-9762-E89A-83BA-75EACA067F0F}"/>
              </a:ext>
            </a:extLst>
          </p:cNvPr>
          <p:cNvSpPr txBox="1"/>
          <p:nvPr/>
        </p:nvSpPr>
        <p:spPr>
          <a:xfrm>
            <a:off x="351390" y="3124049"/>
            <a:ext cx="49355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Associate Partner Head Connect (since 2016)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PricewaterhouseCoopers (2013-2017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Nokia 2007-2013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Vestas 2003-2007)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Alfa Laval (1998 - 2003 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C0E263F4-5D41-3F5C-A619-AF77320F821B}"/>
              </a:ext>
            </a:extLst>
          </p:cNvPr>
          <p:cNvSpPr txBox="1">
            <a:spLocks noChangeArrowheads="1"/>
          </p:cNvSpPr>
          <p:nvPr/>
        </p:nvSpPr>
        <p:spPr>
          <a:xfrm>
            <a:off x="5549780" y="635434"/>
            <a:ext cx="5980502" cy="4402080"/>
          </a:xfrm>
          <a:prstGeom prst="rect">
            <a:avLst/>
          </a:prstGeom>
          <a:noFill/>
        </p:spPr>
        <p:txBody>
          <a:bodyPr/>
          <a:lstStyle>
            <a:lvl1pPr marL="381000" marR="0" indent="-3810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2244"/>
              </a:buClr>
              <a:buSzPct val="100000"/>
              <a:buFontTx/>
              <a:buBlip>
                <a:blip r:embed="rId4"/>
              </a:buBlip>
              <a:tabLst/>
              <a:defRPr sz="2000" kern="1200">
                <a:solidFill>
                  <a:srgbClr val="00224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52500" marR="0" indent="-3810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2244"/>
              </a:buClr>
              <a:buSzPct val="100000"/>
              <a:buFontTx/>
              <a:buBlip>
                <a:blip r:embed="rId4"/>
              </a:buBlip>
              <a:tabLst/>
              <a:defRPr sz="1600" kern="1200">
                <a:solidFill>
                  <a:srgbClr val="002244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4000" marR="0" indent="-3810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2244"/>
              </a:buClr>
              <a:buSzPct val="100000"/>
              <a:buFontTx/>
              <a:buBlip>
                <a:blip r:embed="rId4"/>
              </a:buBlip>
              <a:tabLst/>
              <a:defRPr sz="1800" kern="1200">
                <a:solidFill>
                  <a:srgbClr val="002244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095500" marR="0" indent="-3810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2244"/>
              </a:buClr>
              <a:buSzPct val="100000"/>
              <a:buFontTx/>
              <a:buBlip>
                <a:blip r:embed="rId4"/>
              </a:buBlip>
              <a:tabLst/>
              <a:defRPr sz="2000" kern="1200">
                <a:solidFill>
                  <a:srgbClr val="002244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578100" marR="0" indent="-2921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2244"/>
              </a:buClr>
              <a:buSzPct val="100000"/>
              <a:buFontTx/>
              <a:buBlip>
                <a:blip r:embed="rId4"/>
              </a:buBlip>
              <a:tabLst/>
              <a:defRPr sz="1400" kern="1200">
                <a:solidFill>
                  <a:srgbClr val="002244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/>
              </a:buClr>
              <a:buNone/>
            </a:pPr>
            <a:r>
              <a:rPr lang="en-US" sz="1200" b="1" dirty="0">
                <a:solidFill>
                  <a:srgbClr val="003A51"/>
                </a:solidFill>
                <a:latin typeface="Josefin Sans" pitchFamily="2" charset="0"/>
                <a:cs typeface="Eurostile"/>
              </a:rPr>
              <a:t>Selected Reference and Projects:</a:t>
            </a:r>
            <a:endParaRPr lang="da-DK" sz="1200" b="1" dirty="0">
              <a:solidFill>
                <a:srgbClr val="003A51"/>
              </a:solidFill>
              <a:latin typeface="Josefin Sans" pitchFamily="2" charset="0"/>
              <a:cs typeface="Eurostile"/>
            </a:endParaRPr>
          </a:p>
          <a:p>
            <a:pPr>
              <a:buClr>
                <a:schemeClr val="tx2"/>
              </a:buClr>
              <a:buFont typeface="Arial"/>
              <a:buChar char="•"/>
            </a:pPr>
            <a:r>
              <a:rPr lang="en-GB" sz="1200" b="1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SEB: </a:t>
            </a:r>
            <a:r>
              <a:rPr lang="en-GB" sz="1200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ASP -</a:t>
            </a:r>
            <a:r>
              <a:rPr lang="en-GB" sz="1200" b="1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 </a:t>
            </a:r>
            <a:r>
              <a:rPr lang="en-GB" sz="1200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Advanced Specialist Program</a:t>
            </a:r>
          </a:p>
          <a:p>
            <a:pPr>
              <a:buClr>
                <a:schemeClr val="tx2"/>
              </a:buClr>
              <a:buFont typeface="Arial"/>
              <a:buChar char="•"/>
            </a:pPr>
            <a:r>
              <a:rPr lang="en-GB" sz="1200" b="1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Alfa Laval: </a:t>
            </a:r>
            <a:r>
              <a:rPr lang="en-GB" sz="1200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Top 130 Leadership Development Program</a:t>
            </a:r>
          </a:p>
          <a:p>
            <a:pPr>
              <a:buClr>
                <a:schemeClr val="tx2"/>
              </a:buClr>
              <a:buFont typeface="Arial"/>
              <a:buChar char="•"/>
            </a:pPr>
            <a:r>
              <a:rPr lang="en-US" sz="1200" b="1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Ericsson: 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Mid-level leadership development program</a:t>
            </a:r>
          </a:p>
          <a:p>
            <a:pPr>
              <a:buClr>
                <a:schemeClr val="tx2"/>
              </a:buClr>
              <a:buFont typeface="Arial"/>
              <a:buChar char="•"/>
            </a:pPr>
            <a:r>
              <a:rPr lang="en-GB" sz="1200" b="1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Nestle: </a:t>
            </a:r>
            <a:r>
              <a:rPr lang="en-GB" sz="1200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Leadership transformation program</a:t>
            </a:r>
          </a:p>
          <a:p>
            <a:pPr>
              <a:buClr>
                <a:schemeClr val="tx2"/>
              </a:buClr>
              <a:buFont typeface="Arial"/>
              <a:buChar char="•"/>
            </a:pPr>
            <a:r>
              <a:rPr lang="en-GB" sz="1200" b="1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Rodenstock:  </a:t>
            </a:r>
            <a:r>
              <a:rPr lang="en-GB" sz="1200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Top/senior Management and Leadership Development in support of organizational transformation and new strategy</a:t>
            </a:r>
          </a:p>
          <a:p>
            <a:pPr>
              <a:buClr>
                <a:schemeClr val="tx2"/>
              </a:buClr>
              <a:buFont typeface="Arial"/>
              <a:buChar char="•"/>
            </a:pPr>
            <a:r>
              <a:rPr lang="en-GB" sz="1200" b="1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Royal Dutch Shell:</a:t>
            </a:r>
            <a:r>
              <a:rPr lang="en-GB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 Leadership Development Program for new managers.</a:t>
            </a:r>
            <a:endParaRPr lang="en-US" sz="1200" b="0" dirty="0">
              <a:solidFill>
                <a:srgbClr val="636775"/>
              </a:solidFill>
              <a:latin typeface="Josefin Sans" pitchFamily="2" charset="0"/>
            </a:endParaRPr>
          </a:p>
          <a:p>
            <a:pPr marL="0" indent="0"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None/>
              <a:defRPr/>
            </a:pPr>
            <a:endParaRPr lang="en-US" sz="1200" dirty="0">
              <a:solidFill>
                <a:srgbClr val="636775"/>
              </a:solidFill>
              <a:latin typeface="Josefin Sans" pitchFamily="2" charset="0"/>
              <a:cs typeface="+mn-cs"/>
            </a:endParaRPr>
          </a:p>
          <a:p>
            <a:pPr marL="266700" indent="-266700" eaLnBrk="0" hangingPunct="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endParaRPr lang="en-US" sz="1200" b="0" dirty="0">
              <a:solidFill>
                <a:srgbClr val="636775"/>
              </a:solidFill>
              <a:latin typeface="Josefin Sans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7E2872-C4DB-6471-389B-498AA5CEFB89}"/>
              </a:ext>
            </a:extLst>
          </p:cNvPr>
          <p:cNvSpPr txBox="1"/>
          <p:nvPr/>
        </p:nvSpPr>
        <p:spPr>
          <a:xfrm>
            <a:off x="351390" y="2872996"/>
            <a:ext cx="26867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3A51"/>
                </a:solidFill>
                <a:latin typeface="Josefin Sans" pitchFamily="2" charset="0"/>
              </a:rPr>
              <a:t>Work Experience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241F5C-08EA-C278-487D-7BFC079E41A8}"/>
              </a:ext>
            </a:extLst>
          </p:cNvPr>
          <p:cNvSpPr txBox="1"/>
          <p:nvPr/>
        </p:nvSpPr>
        <p:spPr>
          <a:xfrm>
            <a:off x="351390" y="4556948"/>
            <a:ext cx="471996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Organizational Development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Leadership Development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Talent Development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Team Development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Coaching (individual or groups)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Organizational learning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Leadership Pipeline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6779A1-76E7-9ECD-14DF-06206CC1F30E}"/>
              </a:ext>
            </a:extLst>
          </p:cNvPr>
          <p:cNvSpPr txBox="1"/>
          <p:nvPr/>
        </p:nvSpPr>
        <p:spPr>
          <a:xfrm>
            <a:off x="351390" y="4323830"/>
            <a:ext cx="26867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3A51"/>
                </a:solidFill>
                <a:latin typeface="Josefin Sans" pitchFamily="2" charset="0"/>
              </a:rPr>
              <a:t>Core competencies:</a:t>
            </a:r>
          </a:p>
        </p:txBody>
      </p:sp>
      <p:cxnSp>
        <p:nvCxnSpPr>
          <p:cNvPr id="34" name="Google Shape;458;p24">
            <a:extLst>
              <a:ext uri="{FF2B5EF4-FFF2-40B4-BE49-F238E27FC236}">
                <a16:creationId xmlns:a16="http://schemas.microsoft.com/office/drawing/2014/main" id="{1BC76B87-2DA0-F9BC-E583-CAF91DC69265}"/>
              </a:ext>
            </a:extLst>
          </p:cNvPr>
          <p:cNvCxnSpPr>
            <a:cxnSpLocks/>
          </p:cNvCxnSpPr>
          <p:nvPr/>
        </p:nvCxnSpPr>
        <p:spPr>
          <a:xfrm flipV="1">
            <a:off x="5286894" y="297462"/>
            <a:ext cx="0" cy="5862269"/>
          </a:xfrm>
          <a:prstGeom prst="straightConnector1">
            <a:avLst/>
          </a:prstGeom>
          <a:noFill/>
          <a:ln w="9525" cap="flat" cmpd="sng">
            <a:solidFill>
              <a:srgbClr val="003A51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57429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337A79B4-D70B-A093-F94C-1B74BF22D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596" y="98084"/>
            <a:ext cx="1371429" cy="1371429"/>
          </a:xfrm>
          <a:prstGeom prst="rect">
            <a:avLst/>
          </a:prstGeom>
        </p:spPr>
      </p:pic>
      <p:sp>
        <p:nvSpPr>
          <p:cNvPr id="25" name="Titel 1">
            <a:extLst>
              <a:ext uri="{FF2B5EF4-FFF2-40B4-BE49-F238E27FC236}">
                <a16:creationId xmlns:a16="http://schemas.microsoft.com/office/drawing/2014/main" id="{E81213C3-5CFF-D5C8-9E71-6D491E2A84D8}"/>
              </a:ext>
            </a:extLst>
          </p:cNvPr>
          <p:cNvSpPr txBox="1">
            <a:spLocks/>
          </p:cNvSpPr>
          <p:nvPr/>
        </p:nvSpPr>
        <p:spPr>
          <a:xfrm>
            <a:off x="9855094" y="6230425"/>
            <a:ext cx="2166257" cy="3710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a-DK" sz="1800" dirty="0">
                <a:solidFill>
                  <a:srgbClr val="003A51"/>
                </a:solidFill>
                <a:latin typeface="Josefin Sans" pitchFamily="2" charset="0"/>
              </a:rPr>
              <a:t>headconnect.dk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EF0A2B0-EADB-F0A4-8A01-E299F86D88BD}"/>
              </a:ext>
            </a:extLst>
          </p:cNvPr>
          <p:cNvCxnSpPr>
            <a:cxnSpLocks/>
          </p:cNvCxnSpPr>
          <p:nvPr/>
        </p:nvCxnSpPr>
        <p:spPr>
          <a:xfrm>
            <a:off x="0" y="6435651"/>
            <a:ext cx="10203543" cy="0"/>
          </a:xfrm>
          <a:prstGeom prst="line">
            <a:avLst/>
          </a:prstGeom>
          <a:ln>
            <a:solidFill>
              <a:srgbClr val="003A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8299DE1-34EB-1378-E0BB-8C7BA08F079A}"/>
              </a:ext>
            </a:extLst>
          </p:cNvPr>
          <p:cNvSpPr/>
          <p:nvPr/>
        </p:nvSpPr>
        <p:spPr>
          <a:xfrm>
            <a:off x="540327" y="6018415"/>
            <a:ext cx="1612669" cy="745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28" name="Picture 27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300144F3-75C1-CB31-4363-95CA74F254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96" y="6138886"/>
            <a:ext cx="1253929" cy="6247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5C13D0-C5CF-0668-5821-4FB316FFED3F}"/>
              </a:ext>
            </a:extLst>
          </p:cNvPr>
          <p:cNvSpPr txBox="1"/>
          <p:nvPr/>
        </p:nvSpPr>
        <p:spPr>
          <a:xfrm>
            <a:off x="657775" y="1485624"/>
            <a:ext cx="39505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3A51"/>
                </a:solidFill>
                <a:latin typeface="Josefin Sans" pitchFamily="2" charset="0"/>
              </a:rPr>
              <a:t>Ana </a:t>
            </a:r>
            <a:r>
              <a:rPr lang="en-US" sz="2400" b="1" dirty="0" err="1">
                <a:solidFill>
                  <a:srgbClr val="003A51"/>
                </a:solidFill>
                <a:latin typeface="Josefin Sans" pitchFamily="2" charset="0"/>
              </a:rPr>
              <a:t>Marhuenda</a:t>
            </a:r>
            <a:r>
              <a:rPr lang="en-US" sz="2400" b="1" dirty="0">
                <a:solidFill>
                  <a:srgbClr val="003A51"/>
                </a:solidFill>
                <a:latin typeface="Josefin Sans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2DA1A7-07E6-DB0F-815B-4D5EF2AB674E}"/>
              </a:ext>
            </a:extLst>
          </p:cNvPr>
          <p:cNvSpPr txBox="1"/>
          <p:nvPr/>
        </p:nvSpPr>
        <p:spPr>
          <a:xfrm>
            <a:off x="736077" y="1866314"/>
            <a:ext cx="395059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buClr>
                <a:schemeClr val="tx2"/>
              </a:buClr>
            </a:pPr>
            <a:r>
              <a:rPr lang="en-US" sz="1100" b="1" dirty="0">
                <a:solidFill>
                  <a:srgbClr val="636775"/>
                </a:solidFill>
                <a:latin typeface="Josefin Sans" pitchFamily="2" charset="0"/>
              </a:rPr>
              <a:t>BA Modern Languages, Universidad </a:t>
            </a:r>
            <a:r>
              <a:rPr lang="en-US" sz="1100" b="1" dirty="0" err="1">
                <a:solidFill>
                  <a:srgbClr val="636775"/>
                </a:solidFill>
                <a:latin typeface="Josefin Sans" pitchFamily="2" charset="0"/>
              </a:rPr>
              <a:t>Complutense</a:t>
            </a:r>
            <a:r>
              <a:rPr lang="en-US" sz="1100" b="1" dirty="0">
                <a:solidFill>
                  <a:srgbClr val="636775"/>
                </a:solidFill>
                <a:latin typeface="Josefin Sans" pitchFamily="2" charset="0"/>
              </a:rPr>
              <a:t> of Madrid, ES 1988</a:t>
            </a:r>
          </a:p>
          <a:p>
            <a:pPr lvl="0" algn="ctr">
              <a:lnSpc>
                <a:spcPct val="100000"/>
              </a:lnSpc>
              <a:buClr>
                <a:schemeClr val="tx2"/>
              </a:buClr>
            </a:pPr>
            <a:r>
              <a:rPr lang="en-US" sz="1100" b="1" dirty="0">
                <a:solidFill>
                  <a:srgbClr val="636775"/>
                </a:solidFill>
                <a:latin typeface="Josefin Sans" pitchFamily="2" charset="0"/>
              </a:rPr>
              <a:t>Master in Training &amp; Education, University </a:t>
            </a:r>
            <a:r>
              <a:rPr lang="en-US" sz="1100" b="1" dirty="0" err="1">
                <a:solidFill>
                  <a:srgbClr val="636775"/>
                </a:solidFill>
                <a:latin typeface="Josefin Sans" pitchFamily="2" charset="0"/>
              </a:rPr>
              <a:t>Autónoma</a:t>
            </a:r>
            <a:r>
              <a:rPr lang="en-US" sz="1100" b="1" dirty="0">
                <a:solidFill>
                  <a:srgbClr val="636775"/>
                </a:solidFill>
                <a:latin typeface="Josefin Sans" pitchFamily="2" charset="0"/>
              </a:rPr>
              <a:t> of Madrid, ES 2001</a:t>
            </a:r>
          </a:p>
          <a:p>
            <a:pPr lvl="0" algn="ctr">
              <a:lnSpc>
                <a:spcPct val="100000"/>
              </a:lnSpc>
              <a:buClr>
                <a:schemeClr val="tx2"/>
              </a:buClr>
            </a:pPr>
            <a:r>
              <a:rPr lang="en-US" sz="1100" b="1" dirty="0">
                <a:solidFill>
                  <a:srgbClr val="636775"/>
                </a:solidFill>
                <a:latin typeface="Josefin Sans" pitchFamily="2" charset="0"/>
              </a:rPr>
              <a:t>Certifications (MBTI, Hogan, and others)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059740-9762-E89A-83BA-75EACA067F0F}"/>
              </a:ext>
            </a:extLst>
          </p:cNvPr>
          <p:cNvSpPr txBox="1"/>
          <p:nvPr/>
        </p:nvSpPr>
        <p:spPr>
          <a:xfrm>
            <a:off x="351390" y="3124049"/>
            <a:ext cx="49355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Associate Partner Head Connect (since 2017) TCO-International (since 2010); CCL (2004-2009), and others.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External Faculty at </a:t>
            </a:r>
            <a:r>
              <a:rPr lang="en-US" sz="1200" dirty="0" err="1">
                <a:solidFill>
                  <a:srgbClr val="636775"/>
                </a:solidFill>
                <a:latin typeface="Josefin Sans" pitchFamily="2" charset="0"/>
              </a:rPr>
              <a:t>Università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 Bocconi (Milan), Universidad LaSalle (Barcelona), and Universidad Francisco de Vitoria (Madrid)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L&amp;D Manager with Arthur Andersen, Spain and USA (1988-2001)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C0E263F4-5D41-3F5C-A619-AF77320F821B}"/>
              </a:ext>
            </a:extLst>
          </p:cNvPr>
          <p:cNvSpPr txBox="1">
            <a:spLocks noChangeArrowheads="1"/>
          </p:cNvSpPr>
          <p:nvPr/>
        </p:nvSpPr>
        <p:spPr>
          <a:xfrm>
            <a:off x="5549780" y="635433"/>
            <a:ext cx="5980502" cy="4909155"/>
          </a:xfrm>
          <a:prstGeom prst="rect">
            <a:avLst/>
          </a:prstGeom>
          <a:noFill/>
        </p:spPr>
        <p:txBody>
          <a:bodyPr/>
          <a:lstStyle>
            <a:lvl1pPr marL="381000" marR="0" indent="-3810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2244"/>
              </a:buClr>
              <a:buSzPct val="100000"/>
              <a:buFontTx/>
              <a:buBlip>
                <a:blip r:embed="rId4"/>
              </a:buBlip>
              <a:tabLst/>
              <a:defRPr sz="2000" kern="1200">
                <a:solidFill>
                  <a:srgbClr val="00224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52500" marR="0" indent="-3810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2244"/>
              </a:buClr>
              <a:buSzPct val="100000"/>
              <a:buFontTx/>
              <a:buBlip>
                <a:blip r:embed="rId4"/>
              </a:buBlip>
              <a:tabLst/>
              <a:defRPr sz="1600" kern="1200">
                <a:solidFill>
                  <a:srgbClr val="002244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4000" marR="0" indent="-3810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2244"/>
              </a:buClr>
              <a:buSzPct val="100000"/>
              <a:buFontTx/>
              <a:buBlip>
                <a:blip r:embed="rId4"/>
              </a:buBlip>
              <a:tabLst/>
              <a:defRPr sz="1800" kern="1200">
                <a:solidFill>
                  <a:srgbClr val="002244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095500" marR="0" indent="-3810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2244"/>
              </a:buClr>
              <a:buSzPct val="100000"/>
              <a:buFontTx/>
              <a:buBlip>
                <a:blip r:embed="rId4"/>
              </a:buBlip>
              <a:tabLst/>
              <a:defRPr sz="2000" kern="1200">
                <a:solidFill>
                  <a:srgbClr val="002244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578100" marR="0" indent="-2921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2244"/>
              </a:buClr>
              <a:buSzPct val="100000"/>
              <a:buFontTx/>
              <a:buBlip>
                <a:blip r:embed="rId4"/>
              </a:buBlip>
              <a:tabLst/>
              <a:defRPr sz="1400" kern="1200">
                <a:solidFill>
                  <a:srgbClr val="002244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/>
              </a:buClr>
              <a:buNone/>
            </a:pPr>
            <a:r>
              <a:rPr lang="en-US" sz="1200" b="1" dirty="0">
                <a:solidFill>
                  <a:srgbClr val="003A51"/>
                </a:solidFill>
                <a:latin typeface="Josefin Sans" pitchFamily="2" charset="0"/>
                <a:cs typeface="Eurostile"/>
              </a:rPr>
              <a:t>Selected Reference and Projects:</a:t>
            </a:r>
            <a:endParaRPr lang="da-DK" sz="1200" b="1" dirty="0">
              <a:solidFill>
                <a:srgbClr val="003A51"/>
              </a:solidFill>
              <a:latin typeface="Josefin Sans" pitchFamily="2" charset="0"/>
              <a:cs typeface="Eurostile"/>
            </a:endParaRPr>
          </a:p>
          <a:p>
            <a:pPr>
              <a:spcBef>
                <a:spcPts val="1000"/>
              </a:spcBef>
              <a:buClr>
                <a:schemeClr val="tx2"/>
              </a:buClr>
              <a:buFont typeface="Arial"/>
              <a:buChar char="•"/>
            </a:pPr>
            <a:r>
              <a:rPr lang="en-GB" sz="1200" b="1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SEB: </a:t>
            </a:r>
            <a:r>
              <a:rPr lang="en-GB" sz="1200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Senior leadership strategy execution programme – The Art of Execution</a:t>
            </a:r>
          </a:p>
          <a:p>
            <a:pPr>
              <a:spcBef>
                <a:spcPts val="1000"/>
              </a:spcBef>
              <a:buClr>
                <a:schemeClr val="tx2"/>
              </a:buClr>
              <a:buFont typeface="Arial"/>
              <a:buChar char="•"/>
            </a:pPr>
            <a:r>
              <a:rPr lang="en-US" sz="1200" b="1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Andritz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 (global manufacturing company): Advanced Leadership Program for top 300 leaders; Team Development workshop for Peru team.</a:t>
            </a:r>
          </a:p>
          <a:p>
            <a:pPr>
              <a:spcBef>
                <a:spcPts val="1000"/>
              </a:spcBef>
              <a:buClr>
                <a:schemeClr val="tx2"/>
              </a:buClr>
              <a:buFont typeface="Arial"/>
              <a:buChar char="•"/>
            </a:pPr>
            <a:r>
              <a:rPr lang="en-GB" sz="1200" b="1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BBVA</a:t>
            </a:r>
            <a:r>
              <a:rPr lang="en-GB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 (second largest bank in Spain and Latin America): several projects including Leadership Development Program for top 1.000 leaders; Managing Across Cultures Program.  </a:t>
            </a:r>
          </a:p>
          <a:p>
            <a:pPr>
              <a:spcBef>
                <a:spcPts val="1000"/>
              </a:spcBef>
              <a:buClr>
                <a:schemeClr val="tx2"/>
              </a:buClr>
              <a:buFont typeface="Arial"/>
              <a:buChar char="•"/>
            </a:pPr>
            <a:r>
              <a:rPr lang="en-GB" sz="1200" b="1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Enel/</a:t>
            </a:r>
            <a:r>
              <a:rPr lang="en-GB" sz="1200" b="1" dirty="0" err="1">
                <a:solidFill>
                  <a:srgbClr val="636775"/>
                </a:solidFill>
                <a:latin typeface="Josefin Sans" pitchFamily="2" charset="0"/>
                <a:cs typeface="+mn-cs"/>
              </a:rPr>
              <a:t>Endesa</a:t>
            </a:r>
            <a:r>
              <a:rPr lang="en-GB" sz="1200" b="1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 </a:t>
            </a:r>
            <a:r>
              <a:rPr lang="en-GB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(largest electric utility company in Italy, Spain, and Latin America): several projects including Leadership Development Programme for top 1.200 leaders worldwide; Safety Leadership Program.  </a:t>
            </a:r>
            <a:endParaRPr lang="da-DK" sz="1200" dirty="0">
              <a:solidFill>
                <a:srgbClr val="636775"/>
              </a:solidFill>
              <a:latin typeface="Josefin Sans" pitchFamily="2" charset="0"/>
              <a:cs typeface="+mn-cs"/>
            </a:endParaRPr>
          </a:p>
          <a:p>
            <a:pPr>
              <a:spcBef>
                <a:spcPts val="1000"/>
              </a:spcBef>
              <a:buClr>
                <a:schemeClr val="tx2"/>
              </a:buClr>
              <a:buFont typeface="Arial"/>
              <a:buChar char="•"/>
            </a:pPr>
            <a:r>
              <a:rPr lang="en-GB" sz="1200" b="1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Fundación Ave María </a:t>
            </a:r>
            <a:r>
              <a:rPr lang="en-GB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(deeply mentally-disabled institution in </a:t>
            </a:r>
            <a:r>
              <a:rPr lang="en-GB" sz="1200" dirty="0" err="1">
                <a:solidFill>
                  <a:srgbClr val="636775"/>
                </a:solidFill>
                <a:latin typeface="Josefin Sans" pitchFamily="2" charset="0"/>
                <a:cs typeface="+mn-cs"/>
              </a:rPr>
              <a:t>Sitges</a:t>
            </a:r>
            <a:r>
              <a:rPr lang="en-GB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, Spain): on a voluntary basis, several team development workshops for staff.  </a:t>
            </a:r>
            <a:endParaRPr lang="en-US" sz="1200" dirty="0">
              <a:solidFill>
                <a:srgbClr val="636775"/>
              </a:solidFill>
              <a:latin typeface="Josefin Sans" pitchFamily="2" charset="0"/>
              <a:cs typeface="+mn-cs"/>
            </a:endParaRPr>
          </a:p>
          <a:p>
            <a:pPr>
              <a:spcBef>
                <a:spcPts val="1000"/>
              </a:spcBef>
              <a:buClr>
                <a:schemeClr val="tx2"/>
              </a:buClr>
              <a:buFont typeface="Arial"/>
              <a:buChar char="•"/>
            </a:pPr>
            <a:r>
              <a:rPr lang="en-US" sz="1200" b="1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GN Audio and Hearing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:  leadership Development, organizational and cultural transformation, strategy execution</a:t>
            </a:r>
            <a:endParaRPr lang="da-DK" sz="1200" dirty="0">
              <a:solidFill>
                <a:srgbClr val="636775"/>
              </a:solidFill>
              <a:latin typeface="Josefin Sans" pitchFamily="2" charset="0"/>
              <a:cs typeface="+mn-cs"/>
            </a:endParaRPr>
          </a:p>
          <a:p>
            <a:pPr>
              <a:spcBef>
                <a:spcPts val="1000"/>
              </a:spcBef>
              <a:buClr>
                <a:schemeClr val="tx2"/>
              </a:buClr>
              <a:buFont typeface="Arial"/>
              <a:buChar char="•"/>
            </a:pPr>
            <a:r>
              <a:rPr lang="en-GB" sz="1200" b="1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Irdeto</a:t>
            </a:r>
            <a:r>
              <a:rPr lang="en-GB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 (digital platform security solutions).  Management Fundamentals program for 100 new managers.  </a:t>
            </a:r>
          </a:p>
          <a:p>
            <a:pPr>
              <a:spcBef>
                <a:spcPts val="1000"/>
              </a:spcBef>
              <a:buClr>
                <a:schemeClr val="tx2"/>
              </a:buClr>
              <a:buFont typeface="Arial"/>
              <a:buChar char="•"/>
            </a:pPr>
            <a:r>
              <a:rPr lang="en-US" sz="1200" b="1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Rodenstock: 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Top/senior management development and leadership development in support of organizational transformation and new strategy</a:t>
            </a:r>
            <a:endParaRPr lang="en-GB" sz="1200" dirty="0">
              <a:solidFill>
                <a:srgbClr val="636775"/>
              </a:solidFill>
              <a:latin typeface="Josefin Sans" pitchFamily="2" charset="0"/>
              <a:cs typeface="+mn-cs"/>
            </a:endParaRPr>
          </a:p>
          <a:p>
            <a:pPr>
              <a:buClr>
                <a:schemeClr val="tx2"/>
              </a:buClr>
              <a:buFont typeface="Arial"/>
              <a:buChar char="•"/>
            </a:pPr>
            <a:r>
              <a:rPr lang="en-GB" sz="1200" b="1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Royal Dutch Shell:</a:t>
            </a:r>
            <a:r>
              <a:rPr lang="en-GB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 Leadership Development Program for new managers</a:t>
            </a:r>
            <a:endParaRPr lang="en-US" sz="1200" b="0" dirty="0">
              <a:solidFill>
                <a:srgbClr val="636775"/>
              </a:solidFill>
              <a:latin typeface="Josefin Sans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7E2872-C4DB-6471-389B-498AA5CEFB89}"/>
              </a:ext>
            </a:extLst>
          </p:cNvPr>
          <p:cNvSpPr txBox="1"/>
          <p:nvPr/>
        </p:nvSpPr>
        <p:spPr>
          <a:xfrm>
            <a:off x="351390" y="2872996"/>
            <a:ext cx="26867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3A51"/>
                </a:solidFill>
                <a:latin typeface="Josefin Sans" pitchFamily="2" charset="0"/>
              </a:rPr>
              <a:t>Work Experience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241F5C-08EA-C278-487D-7BFC079E41A8}"/>
              </a:ext>
            </a:extLst>
          </p:cNvPr>
          <p:cNvSpPr txBox="1"/>
          <p:nvPr/>
        </p:nvSpPr>
        <p:spPr>
          <a:xfrm>
            <a:off x="351390" y="4556948"/>
            <a:ext cx="471996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Strategy Execution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Top Management &amp; Leadership Development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Organizational Transformations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Executive Sparring &amp; Coaching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Change Management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Team Development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6779A1-76E7-9ECD-14DF-06206CC1F30E}"/>
              </a:ext>
            </a:extLst>
          </p:cNvPr>
          <p:cNvSpPr txBox="1"/>
          <p:nvPr/>
        </p:nvSpPr>
        <p:spPr>
          <a:xfrm>
            <a:off x="351390" y="4323830"/>
            <a:ext cx="26867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3A51"/>
                </a:solidFill>
                <a:latin typeface="Josefin Sans" pitchFamily="2" charset="0"/>
              </a:rPr>
              <a:t>Core competencies:</a:t>
            </a:r>
          </a:p>
        </p:txBody>
      </p:sp>
      <p:cxnSp>
        <p:nvCxnSpPr>
          <p:cNvPr id="34" name="Google Shape;458;p24">
            <a:extLst>
              <a:ext uri="{FF2B5EF4-FFF2-40B4-BE49-F238E27FC236}">
                <a16:creationId xmlns:a16="http://schemas.microsoft.com/office/drawing/2014/main" id="{1BC76B87-2DA0-F9BC-E583-CAF91DC69265}"/>
              </a:ext>
            </a:extLst>
          </p:cNvPr>
          <p:cNvCxnSpPr>
            <a:cxnSpLocks/>
          </p:cNvCxnSpPr>
          <p:nvPr/>
        </p:nvCxnSpPr>
        <p:spPr>
          <a:xfrm flipV="1">
            <a:off x="5286894" y="297462"/>
            <a:ext cx="0" cy="5862269"/>
          </a:xfrm>
          <a:prstGeom prst="straightConnector1">
            <a:avLst/>
          </a:prstGeom>
          <a:noFill/>
          <a:ln w="9525" cap="flat" cmpd="sng">
            <a:solidFill>
              <a:srgbClr val="003A51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39246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erson&#10;&#10;Description automatically generated with medium confidence">
            <a:extLst>
              <a:ext uri="{FF2B5EF4-FFF2-40B4-BE49-F238E27FC236}">
                <a16:creationId xmlns:a16="http://schemas.microsoft.com/office/drawing/2014/main" id="{F8A6D799-450E-7015-AA29-43D57637F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698" y="104671"/>
            <a:ext cx="1371429" cy="1380952"/>
          </a:xfrm>
          <a:prstGeom prst="rect">
            <a:avLst/>
          </a:prstGeom>
        </p:spPr>
      </p:pic>
      <p:sp>
        <p:nvSpPr>
          <p:cNvPr id="25" name="Titel 1">
            <a:extLst>
              <a:ext uri="{FF2B5EF4-FFF2-40B4-BE49-F238E27FC236}">
                <a16:creationId xmlns:a16="http://schemas.microsoft.com/office/drawing/2014/main" id="{E81213C3-5CFF-D5C8-9E71-6D491E2A84D8}"/>
              </a:ext>
            </a:extLst>
          </p:cNvPr>
          <p:cNvSpPr txBox="1">
            <a:spLocks/>
          </p:cNvSpPr>
          <p:nvPr/>
        </p:nvSpPr>
        <p:spPr>
          <a:xfrm>
            <a:off x="9855094" y="6230425"/>
            <a:ext cx="2166257" cy="3710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a-DK" sz="1800" dirty="0">
                <a:solidFill>
                  <a:srgbClr val="003A51"/>
                </a:solidFill>
                <a:latin typeface="Josefin Sans" pitchFamily="2" charset="0"/>
              </a:rPr>
              <a:t>headconnect.dk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EF0A2B0-EADB-F0A4-8A01-E299F86D88BD}"/>
              </a:ext>
            </a:extLst>
          </p:cNvPr>
          <p:cNvCxnSpPr>
            <a:cxnSpLocks/>
          </p:cNvCxnSpPr>
          <p:nvPr/>
        </p:nvCxnSpPr>
        <p:spPr>
          <a:xfrm>
            <a:off x="0" y="6435651"/>
            <a:ext cx="10203543" cy="0"/>
          </a:xfrm>
          <a:prstGeom prst="line">
            <a:avLst/>
          </a:prstGeom>
          <a:ln>
            <a:solidFill>
              <a:srgbClr val="003A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8299DE1-34EB-1378-E0BB-8C7BA08F079A}"/>
              </a:ext>
            </a:extLst>
          </p:cNvPr>
          <p:cNvSpPr/>
          <p:nvPr/>
        </p:nvSpPr>
        <p:spPr>
          <a:xfrm>
            <a:off x="540327" y="6018415"/>
            <a:ext cx="1612669" cy="745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28" name="Picture 27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300144F3-75C1-CB31-4363-95CA74F254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96" y="6138886"/>
            <a:ext cx="1253929" cy="6247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5C13D0-C5CF-0668-5821-4FB316FFED3F}"/>
              </a:ext>
            </a:extLst>
          </p:cNvPr>
          <p:cNvSpPr txBox="1"/>
          <p:nvPr/>
        </p:nvSpPr>
        <p:spPr>
          <a:xfrm>
            <a:off x="430065" y="1485624"/>
            <a:ext cx="45626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3A51"/>
                </a:solidFill>
                <a:latin typeface="Josefin Sans" pitchFamily="2" charset="0"/>
              </a:rPr>
              <a:t>Susanne Clausager Dalgaard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2DA1A7-07E6-DB0F-815B-4D5EF2AB674E}"/>
              </a:ext>
            </a:extLst>
          </p:cNvPr>
          <p:cNvSpPr txBox="1"/>
          <p:nvPr/>
        </p:nvSpPr>
        <p:spPr>
          <a:xfrm>
            <a:off x="229228" y="1866314"/>
            <a:ext cx="480768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buClr>
                <a:schemeClr val="tx2"/>
              </a:buClr>
            </a:pPr>
            <a:r>
              <a:rPr lang="en-US" sz="1100" b="1" dirty="0">
                <a:solidFill>
                  <a:srgbClr val="636775"/>
                </a:solidFill>
                <a:latin typeface="Josefin Sans" pitchFamily="2" charset="0"/>
              </a:rPr>
              <a:t>Master’s Degree in Psychology from University of Aarhus, DK 2007 </a:t>
            </a:r>
            <a:br>
              <a:rPr lang="en-US" sz="1100" b="1" dirty="0">
                <a:solidFill>
                  <a:srgbClr val="636775"/>
                </a:solidFill>
                <a:latin typeface="Josefin Sans" pitchFamily="2" charset="0"/>
              </a:rPr>
            </a:br>
            <a:r>
              <a:rPr lang="en-US" sz="1100" b="1" dirty="0">
                <a:solidFill>
                  <a:srgbClr val="636775"/>
                </a:solidFill>
                <a:latin typeface="Josefin Sans" pitchFamily="2" charset="0"/>
              </a:rPr>
              <a:t>Authorized by The Danish Supervisory Board of Psychological Practice 2010 Further training in systemic consultant practice</a:t>
            </a:r>
            <a:br>
              <a:rPr lang="en-US" sz="1100" b="1" dirty="0">
                <a:solidFill>
                  <a:srgbClr val="636775"/>
                </a:solidFill>
                <a:latin typeface="Josefin Sans" pitchFamily="2" charset="0"/>
              </a:rPr>
            </a:br>
            <a:r>
              <a:rPr lang="en-US" sz="1100" b="1" dirty="0">
                <a:solidFill>
                  <a:srgbClr val="636775"/>
                </a:solidFill>
                <a:latin typeface="Josefin Sans" pitchFamily="2" charset="0"/>
              </a:rPr>
              <a:t>Certifications Hogan, EQ-I, Human Synergistics, MBTI, </a:t>
            </a:r>
            <a:r>
              <a:rPr lang="en-US" sz="1100" b="1" dirty="0" err="1">
                <a:solidFill>
                  <a:srgbClr val="636775"/>
                </a:solidFill>
                <a:latin typeface="Josefin Sans" pitchFamily="2" charset="0"/>
              </a:rPr>
              <a:t>DiSC</a:t>
            </a:r>
            <a:r>
              <a:rPr lang="en-US" sz="1100" b="1" dirty="0">
                <a:solidFill>
                  <a:srgbClr val="636775"/>
                </a:solidFill>
                <a:latin typeface="Josefin Sans" pitchFamily="2" charset="0"/>
              </a:rPr>
              <a:t>, Talent Indicator and others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059740-9762-E89A-83BA-75EACA067F0F}"/>
              </a:ext>
            </a:extLst>
          </p:cNvPr>
          <p:cNvSpPr txBox="1"/>
          <p:nvPr/>
        </p:nvSpPr>
        <p:spPr>
          <a:xfrm>
            <a:off x="351390" y="3124049"/>
            <a:ext cx="49355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Associate Partner Head Connect (since 2017)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Independent consultant at Susanne Dalgaard, Business Psychology 2013-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Portfolio Manager and Client Director Mannaz A/S 2007-2013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C0E263F4-5D41-3F5C-A619-AF77320F821B}"/>
              </a:ext>
            </a:extLst>
          </p:cNvPr>
          <p:cNvSpPr txBox="1">
            <a:spLocks noChangeArrowheads="1"/>
          </p:cNvSpPr>
          <p:nvPr/>
        </p:nvSpPr>
        <p:spPr>
          <a:xfrm>
            <a:off x="5549780" y="635433"/>
            <a:ext cx="5980502" cy="4909155"/>
          </a:xfrm>
          <a:prstGeom prst="rect">
            <a:avLst/>
          </a:prstGeom>
          <a:noFill/>
        </p:spPr>
        <p:txBody>
          <a:bodyPr/>
          <a:lstStyle>
            <a:lvl1pPr marL="381000" marR="0" indent="-3810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2244"/>
              </a:buClr>
              <a:buSzPct val="100000"/>
              <a:buFontTx/>
              <a:buBlip>
                <a:blip r:embed="rId4"/>
              </a:buBlip>
              <a:tabLst/>
              <a:defRPr sz="2000" kern="1200">
                <a:solidFill>
                  <a:srgbClr val="00224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52500" marR="0" indent="-3810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2244"/>
              </a:buClr>
              <a:buSzPct val="100000"/>
              <a:buFontTx/>
              <a:buBlip>
                <a:blip r:embed="rId4"/>
              </a:buBlip>
              <a:tabLst/>
              <a:defRPr sz="1600" kern="1200">
                <a:solidFill>
                  <a:srgbClr val="002244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4000" marR="0" indent="-3810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2244"/>
              </a:buClr>
              <a:buSzPct val="100000"/>
              <a:buFontTx/>
              <a:buBlip>
                <a:blip r:embed="rId4"/>
              </a:buBlip>
              <a:tabLst/>
              <a:defRPr sz="1800" kern="1200">
                <a:solidFill>
                  <a:srgbClr val="002244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095500" marR="0" indent="-3810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2244"/>
              </a:buClr>
              <a:buSzPct val="100000"/>
              <a:buFontTx/>
              <a:buBlip>
                <a:blip r:embed="rId4"/>
              </a:buBlip>
              <a:tabLst/>
              <a:defRPr sz="2000" kern="1200">
                <a:solidFill>
                  <a:srgbClr val="002244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578100" marR="0" indent="-2921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2244"/>
              </a:buClr>
              <a:buSzPct val="100000"/>
              <a:buFontTx/>
              <a:buBlip>
                <a:blip r:embed="rId4"/>
              </a:buBlip>
              <a:tabLst/>
              <a:defRPr sz="1400" kern="1200">
                <a:solidFill>
                  <a:srgbClr val="002244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/>
              </a:buClr>
              <a:buNone/>
            </a:pPr>
            <a:r>
              <a:rPr lang="en-US" sz="1200" b="1" dirty="0">
                <a:solidFill>
                  <a:srgbClr val="003A51"/>
                </a:solidFill>
                <a:latin typeface="Josefin Sans" pitchFamily="2" charset="0"/>
                <a:cs typeface="Eurostile"/>
              </a:rPr>
              <a:t>Selected Reference and Projects:</a:t>
            </a:r>
            <a:endParaRPr lang="da-DK" sz="1200" b="1" dirty="0">
              <a:solidFill>
                <a:srgbClr val="003A51"/>
              </a:solidFill>
              <a:latin typeface="Josefin Sans" pitchFamily="2" charset="0"/>
              <a:cs typeface="Eurostile"/>
            </a:endParaRPr>
          </a:p>
          <a:p>
            <a:pPr>
              <a:buClr>
                <a:schemeClr val="tx2"/>
              </a:buClr>
              <a:buFont typeface="Arial"/>
              <a:buChar char="•"/>
            </a:pPr>
            <a:r>
              <a:rPr lang="en-GB" sz="1200" b="1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SEB: </a:t>
            </a:r>
            <a:r>
              <a:rPr lang="en-GB" sz="1200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Senior leadership strategy execution programme – The Art of Execution</a:t>
            </a:r>
          </a:p>
          <a:p>
            <a:pPr>
              <a:buClr>
                <a:schemeClr val="tx2"/>
              </a:buClr>
              <a:buFont typeface="Arial"/>
              <a:buChar char="•"/>
            </a:pPr>
            <a:r>
              <a:rPr lang="en-GB" sz="1200" b="1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EQT: </a:t>
            </a:r>
            <a:r>
              <a:rPr lang="en-GB" sz="1200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Accelerate Leadership Program for all partners</a:t>
            </a:r>
          </a:p>
          <a:p>
            <a:pPr>
              <a:buClr>
                <a:schemeClr val="tx2"/>
              </a:buClr>
              <a:buFont typeface="Arial"/>
              <a:buChar char="•"/>
            </a:pPr>
            <a:r>
              <a:rPr lang="en-GB" sz="1200" b="1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Egmont</a:t>
            </a:r>
            <a:r>
              <a:rPr lang="en-GB" sz="1200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: Designing and facilitating senior leadership program</a:t>
            </a:r>
          </a:p>
          <a:p>
            <a:pPr>
              <a:buClr>
                <a:schemeClr val="tx2"/>
              </a:buClr>
              <a:buFont typeface="Arial"/>
              <a:buChar char="•"/>
            </a:pPr>
            <a:r>
              <a:rPr lang="en-GB" sz="1200" b="1" dirty="0" err="1">
                <a:solidFill>
                  <a:srgbClr val="636775"/>
                </a:solidFill>
                <a:latin typeface="Josefin Sans" pitchFamily="2" charset="0"/>
                <a:cs typeface="Eurostile"/>
              </a:rPr>
              <a:t>Geelmuyden</a:t>
            </a:r>
            <a:r>
              <a:rPr lang="en-GB" sz="1200" b="1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 Kiese</a:t>
            </a:r>
            <a:r>
              <a:rPr lang="en-GB" sz="1200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: Building management teams and executing strategy in a partner driven organization </a:t>
            </a:r>
          </a:p>
          <a:p>
            <a:pPr>
              <a:buClr>
                <a:schemeClr val="tx2"/>
              </a:buClr>
              <a:buFont typeface="Arial"/>
              <a:buChar char="•"/>
            </a:pPr>
            <a:r>
              <a:rPr lang="en-GB" sz="1200" b="1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Talent 100</a:t>
            </a:r>
            <a:r>
              <a:rPr lang="en-GB" sz="1200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: Worked </a:t>
            </a:r>
            <a:r>
              <a:rPr lang="en-GB" sz="1200" dirty="0" err="1">
                <a:solidFill>
                  <a:srgbClr val="636775"/>
                </a:solidFill>
                <a:latin typeface="Josefin Sans" pitchFamily="2" charset="0"/>
                <a:cs typeface="Eurostile"/>
              </a:rPr>
              <a:t>intenesly</a:t>
            </a:r>
            <a:r>
              <a:rPr lang="en-GB" sz="1200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 with coaching and development of the top 100 awarded talents in DK for 10+ years</a:t>
            </a:r>
            <a:endParaRPr lang="en-GB" sz="1200" b="1" dirty="0">
              <a:solidFill>
                <a:srgbClr val="636775"/>
              </a:solidFill>
              <a:latin typeface="Josefin Sans" pitchFamily="2" charset="0"/>
              <a:cs typeface="Eurostile"/>
            </a:endParaRPr>
          </a:p>
          <a:p>
            <a:pPr>
              <a:buClr>
                <a:schemeClr val="tx2"/>
              </a:buClr>
              <a:buFont typeface="Arial"/>
              <a:buChar char="•"/>
            </a:pPr>
            <a:r>
              <a:rPr lang="en-GB" sz="1200" b="1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DI: </a:t>
            </a:r>
            <a:r>
              <a:rPr lang="en-GB" sz="1200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Facilitating strategic management programs across the organization and building intact leadership teams</a:t>
            </a:r>
            <a:endParaRPr lang="en-GB" sz="1200" b="1" dirty="0">
              <a:solidFill>
                <a:srgbClr val="636775"/>
              </a:solidFill>
              <a:latin typeface="Josefin Sans" pitchFamily="2" charset="0"/>
              <a:cs typeface="Eurostile"/>
            </a:endParaRPr>
          </a:p>
          <a:p>
            <a:pPr>
              <a:buClr>
                <a:schemeClr val="tx2"/>
              </a:buClr>
              <a:buFont typeface="Arial"/>
              <a:buChar char="•"/>
            </a:pPr>
            <a:r>
              <a:rPr lang="en-GB" sz="1200" b="1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ECG</a:t>
            </a:r>
            <a:r>
              <a:rPr lang="en-GB" sz="1200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: Executives Changing the Game – facilitating top management development programme </a:t>
            </a:r>
          </a:p>
          <a:p>
            <a:pPr>
              <a:buClr>
                <a:schemeClr val="tx2"/>
              </a:buClr>
              <a:buFont typeface="Arial"/>
              <a:buChar char="•"/>
            </a:pPr>
            <a:r>
              <a:rPr lang="en-GB" sz="1200" b="1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Rodenstock:  </a:t>
            </a:r>
            <a:r>
              <a:rPr lang="en-GB" sz="1200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Top/senior Management and Leadership Development in support of organizational transformation and new strategy</a:t>
            </a:r>
          </a:p>
          <a:p>
            <a:pPr>
              <a:buClr>
                <a:schemeClr val="tx2"/>
              </a:buClr>
              <a:buFont typeface="Arial"/>
              <a:buChar char="•"/>
            </a:pPr>
            <a:endParaRPr lang="en-US" sz="1200" b="0" dirty="0">
              <a:solidFill>
                <a:srgbClr val="636775"/>
              </a:solidFill>
              <a:latin typeface="Josefin Sans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7E2872-C4DB-6471-389B-498AA5CEFB89}"/>
              </a:ext>
            </a:extLst>
          </p:cNvPr>
          <p:cNvSpPr txBox="1"/>
          <p:nvPr/>
        </p:nvSpPr>
        <p:spPr>
          <a:xfrm>
            <a:off x="351390" y="2872996"/>
            <a:ext cx="26867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3A51"/>
                </a:solidFill>
                <a:latin typeface="Josefin Sans" pitchFamily="2" charset="0"/>
              </a:rPr>
              <a:t>Work Experience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241F5C-08EA-C278-487D-7BFC079E41A8}"/>
              </a:ext>
            </a:extLst>
          </p:cNvPr>
          <p:cNvSpPr txBox="1"/>
          <p:nvPr/>
        </p:nvSpPr>
        <p:spPr>
          <a:xfrm>
            <a:off x="351390" y="4170135"/>
            <a:ext cx="471996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Organizational Development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Leadership Development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Talent Development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Team Development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Coaching (individual or groups)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Organizational learning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Leadership Pipeline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Specialized in therapy for top performers, talents and executive leaders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6779A1-76E7-9ECD-14DF-06206CC1F30E}"/>
              </a:ext>
            </a:extLst>
          </p:cNvPr>
          <p:cNvSpPr txBox="1"/>
          <p:nvPr/>
        </p:nvSpPr>
        <p:spPr>
          <a:xfrm>
            <a:off x="351390" y="3937017"/>
            <a:ext cx="26867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3A51"/>
                </a:solidFill>
                <a:latin typeface="Josefin Sans" pitchFamily="2" charset="0"/>
              </a:rPr>
              <a:t>Core competencies:</a:t>
            </a:r>
          </a:p>
        </p:txBody>
      </p:sp>
      <p:cxnSp>
        <p:nvCxnSpPr>
          <p:cNvPr id="34" name="Google Shape;458;p24">
            <a:extLst>
              <a:ext uri="{FF2B5EF4-FFF2-40B4-BE49-F238E27FC236}">
                <a16:creationId xmlns:a16="http://schemas.microsoft.com/office/drawing/2014/main" id="{1BC76B87-2DA0-F9BC-E583-CAF91DC69265}"/>
              </a:ext>
            </a:extLst>
          </p:cNvPr>
          <p:cNvCxnSpPr>
            <a:cxnSpLocks/>
          </p:cNvCxnSpPr>
          <p:nvPr/>
        </p:nvCxnSpPr>
        <p:spPr>
          <a:xfrm flipV="1">
            <a:off x="5286894" y="297462"/>
            <a:ext cx="0" cy="5862269"/>
          </a:xfrm>
          <a:prstGeom prst="straightConnector1">
            <a:avLst/>
          </a:prstGeom>
          <a:noFill/>
          <a:ln w="9525" cap="flat" cmpd="sng">
            <a:solidFill>
              <a:srgbClr val="003A51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201276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person, smiling, posing&#10;&#10;Description automatically generated">
            <a:extLst>
              <a:ext uri="{FF2B5EF4-FFF2-40B4-BE49-F238E27FC236}">
                <a16:creationId xmlns:a16="http://schemas.microsoft.com/office/drawing/2014/main" id="{04C57B72-A4AA-8B8F-5C6E-610F5EDF4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596" y="108520"/>
            <a:ext cx="1371429" cy="1371429"/>
          </a:xfrm>
          <a:prstGeom prst="rect">
            <a:avLst/>
          </a:prstGeom>
        </p:spPr>
      </p:pic>
      <p:sp>
        <p:nvSpPr>
          <p:cNvPr id="25" name="Titel 1">
            <a:extLst>
              <a:ext uri="{FF2B5EF4-FFF2-40B4-BE49-F238E27FC236}">
                <a16:creationId xmlns:a16="http://schemas.microsoft.com/office/drawing/2014/main" id="{E81213C3-5CFF-D5C8-9E71-6D491E2A84D8}"/>
              </a:ext>
            </a:extLst>
          </p:cNvPr>
          <p:cNvSpPr txBox="1">
            <a:spLocks/>
          </p:cNvSpPr>
          <p:nvPr/>
        </p:nvSpPr>
        <p:spPr>
          <a:xfrm>
            <a:off x="9855094" y="6230425"/>
            <a:ext cx="2166257" cy="3710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da-DK" sz="1800" dirty="0">
                <a:solidFill>
                  <a:srgbClr val="003A51"/>
                </a:solidFill>
                <a:latin typeface="Josefin Sans" pitchFamily="2" charset="0"/>
              </a:rPr>
              <a:t>headconnect.dk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EF0A2B0-EADB-F0A4-8A01-E299F86D88BD}"/>
              </a:ext>
            </a:extLst>
          </p:cNvPr>
          <p:cNvCxnSpPr>
            <a:cxnSpLocks/>
          </p:cNvCxnSpPr>
          <p:nvPr/>
        </p:nvCxnSpPr>
        <p:spPr>
          <a:xfrm>
            <a:off x="0" y="6435651"/>
            <a:ext cx="10203543" cy="0"/>
          </a:xfrm>
          <a:prstGeom prst="line">
            <a:avLst/>
          </a:prstGeom>
          <a:ln>
            <a:solidFill>
              <a:srgbClr val="003A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8299DE1-34EB-1378-E0BB-8C7BA08F079A}"/>
              </a:ext>
            </a:extLst>
          </p:cNvPr>
          <p:cNvSpPr/>
          <p:nvPr/>
        </p:nvSpPr>
        <p:spPr>
          <a:xfrm>
            <a:off x="540327" y="6018415"/>
            <a:ext cx="1612669" cy="745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28" name="Picture 27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300144F3-75C1-CB31-4363-95CA74F254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96" y="6138886"/>
            <a:ext cx="1253929" cy="6247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5C13D0-C5CF-0668-5821-4FB316FFED3F}"/>
              </a:ext>
            </a:extLst>
          </p:cNvPr>
          <p:cNvSpPr txBox="1"/>
          <p:nvPr/>
        </p:nvSpPr>
        <p:spPr>
          <a:xfrm>
            <a:off x="430065" y="1485624"/>
            <a:ext cx="45626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3A51"/>
                </a:solidFill>
                <a:latin typeface="Josefin Sans" pitchFamily="2" charset="0"/>
              </a:rPr>
              <a:t>Dr. Katja </a:t>
            </a:r>
            <a:r>
              <a:rPr lang="en-US" sz="2400" b="1" dirty="0" err="1">
                <a:solidFill>
                  <a:srgbClr val="003A51"/>
                </a:solidFill>
                <a:latin typeface="Josefin Sans" pitchFamily="2" charset="0"/>
              </a:rPr>
              <a:t>Kruckeberg</a:t>
            </a:r>
            <a:endParaRPr lang="en-US" sz="2400" b="1" dirty="0">
              <a:solidFill>
                <a:srgbClr val="003A51"/>
              </a:solidFill>
              <a:latin typeface="Josefin Sans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2DA1A7-07E6-DB0F-815B-4D5EF2AB674E}"/>
              </a:ext>
            </a:extLst>
          </p:cNvPr>
          <p:cNvSpPr txBox="1"/>
          <p:nvPr/>
        </p:nvSpPr>
        <p:spPr>
          <a:xfrm>
            <a:off x="229228" y="1866314"/>
            <a:ext cx="480768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buClr>
                <a:schemeClr val="tx2"/>
              </a:buClr>
            </a:pPr>
            <a:r>
              <a:rPr lang="en-US" sz="1100" b="1" dirty="0">
                <a:solidFill>
                  <a:srgbClr val="636775"/>
                </a:solidFill>
                <a:latin typeface="Josefin Sans" pitchFamily="2" charset="0"/>
              </a:rPr>
              <a:t>Doctorate in Organizational Philosophy, Center of Interdisciplinary Studies, </a:t>
            </a:r>
            <a:r>
              <a:rPr lang="en-US" sz="1100" b="1" dirty="0" err="1">
                <a:solidFill>
                  <a:srgbClr val="636775"/>
                </a:solidFill>
                <a:latin typeface="Josefin Sans" pitchFamily="2" charset="0"/>
              </a:rPr>
              <a:t>Universit</a:t>
            </a:r>
            <a:endParaRPr lang="en-US" sz="1100" b="1" dirty="0">
              <a:solidFill>
                <a:srgbClr val="636775"/>
              </a:solidFill>
              <a:latin typeface="Josefin Sans" pitchFamily="2" charset="0"/>
            </a:endParaRPr>
          </a:p>
          <a:p>
            <a:pPr lvl="0" algn="ctr">
              <a:lnSpc>
                <a:spcPct val="100000"/>
              </a:lnSpc>
              <a:buClr>
                <a:schemeClr val="tx2"/>
              </a:buClr>
            </a:pPr>
            <a:r>
              <a:rPr lang="en-US" sz="1100" b="1" dirty="0">
                <a:solidFill>
                  <a:srgbClr val="636775"/>
                </a:solidFill>
                <a:latin typeface="Josefin Sans" pitchFamily="2" charset="0"/>
              </a:rPr>
              <a:t>of Klagenfurt, Austria. Master of Business Administration, Mitchell College of Business, University Alabama</a:t>
            </a:r>
          </a:p>
          <a:p>
            <a:pPr lvl="0" algn="ctr">
              <a:lnSpc>
                <a:spcPct val="100000"/>
              </a:lnSpc>
              <a:buClr>
                <a:schemeClr val="tx2"/>
              </a:buClr>
            </a:pPr>
            <a:r>
              <a:rPr lang="en-US" sz="1100" b="1" dirty="0">
                <a:solidFill>
                  <a:srgbClr val="636775"/>
                </a:solidFill>
                <a:latin typeface="Josefin Sans" pitchFamily="2" charset="0"/>
              </a:rPr>
              <a:t>Certifications Hogan, EQ-I, Human Synergistics, MBTI, </a:t>
            </a:r>
            <a:r>
              <a:rPr lang="en-US" sz="1100" b="1" dirty="0" err="1">
                <a:solidFill>
                  <a:srgbClr val="636775"/>
                </a:solidFill>
                <a:latin typeface="Josefin Sans" pitchFamily="2" charset="0"/>
              </a:rPr>
              <a:t>DiSC</a:t>
            </a:r>
            <a:r>
              <a:rPr lang="en-US" sz="1100" b="1" dirty="0">
                <a:solidFill>
                  <a:srgbClr val="636775"/>
                </a:solidFill>
                <a:latin typeface="Josefin Sans" pitchFamily="2" charset="0"/>
              </a:rPr>
              <a:t>, Talent Indicator and others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059740-9762-E89A-83BA-75EACA067F0F}"/>
              </a:ext>
            </a:extLst>
          </p:cNvPr>
          <p:cNvSpPr txBox="1"/>
          <p:nvPr/>
        </p:nvSpPr>
        <p:spPr>
          <a:xfrm>
            <a:off x="351390" y="3276373"/>
            <a:ext cx="49355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Associate Partner Head Connect (since 2018)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Frankfurt Business School, St. Gallen Business School (2010-2016 (Switzerland), 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636775"/>
                </a:solidFill>
                <a:latin typeface="Josefin Sans" pitchFamily="2" charset="0"/>
              </a:rPr>
              <a:t>Ashridge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 Consulting (2005-2010) (UK) 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Akademie für </a:t>
            </a:r>
            <a:r>
              <a:rPr lang="en-US" sz="1200" dirty="0" err="1">
                <a:solidFill>
                  <a:srgbClr val="636775"/>
                </a:solidFill>
                <a:latin typeface="Josefin Sans" pitchFamily="2" charset="0"/>
              </a:rPr>
              <a:t>Führungskräfte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  2003-2005 (G)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C0E263F4-5D41-3F5C-A619-AF77320F821B}"/>
              </a:ext>
            </a:extLst>
          </p:cNvPr>
          <p:cNvSpPr txBox="1">
            <a:spLocks noChangeArrowheads="1"/>
          </p:cNvSpPr>
          <p:nvPr/>
        </p:nvSpPr>
        <p:spPr>
          <a:xfrm>
            <a:off x="5549780" y="635433"/>
            <a:ext cx="5980502" cy="4909155"/>
          </a:xfrm>
          <a:prstGeom prst="rect">
            <a:avLst/>
          </a:prstGeom>
          <a:noFill/>
        </p:spPr>
        <p:txBody>
          <a:bodyPr/>
          <a:lstStyle>
            <a:lvl1pPr marL="381000" marR="0" indent="-3810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2244"/>
              </a:buClr>
              <a:buSzPct val="100000"/>
              <a:buFontTx/>
              <a:buBlip>
                <a:blip r:embed="rId4"/>
              </a:buBlip>
              <a:tabLst/>
              <a:defRPr sz="2000" kern="1200">
                <a:solidFill>
                  <a:srgbClr val="00224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52500" marR="0" indent="-3810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2244"/>
              </a:buClr>
              <a:buSzPct val="100000"/>
              <a:buFontTx/>
              <a:buBlip>
                <a:blip r:embed="rId4"/>
              </a:buBlip>
              <a:tabLst/>
              <a:defRPr sz="1600" kern="1200">
                <a:solidFill>
                  <a:srgbClr val="002244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4000" marR="0" indent="-3810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2244"/>
              </a:buClr>
              <a:buSzPct val="100000"/>
              <a:buFontTx/>
              <a:buBlip>
                <a:blip r:embed="rId4"/>
              </a:buBlip>
              <a:tabLst/>
              <a:defRPr sz="1800" kern="1200">
                <a:solidFill>
                  <a:srgbClr val="002244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095500" marR="0" indent="-3810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2244"/>
              </a:buClr>
              <a:buSzPct val="100000"/>
              <a:buFontTx/>
              <a:buBlip>
                <a:blip r:embed="rId4"/>
              </a:buBlip>
              <a:tabLst/>
              <a:defRPr sz="2000" kern="1200">
                <a:solidFill>
                  <a:srgbClr val="002244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578100" marR="0" indent="-292100" algn="l" defTabSz="914400" rtl="0" eaLnBrk="1" fontAlgn="base" latinLnBrk="0" hangingPunct="1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2244"/>
              </a:buClr>
              <a:buSzPct val="100000"/>
              <a:buFontTx/>
              <a:buBlip>
                <a:blip r:embed="rId4"/>
              </a:buBlip>
              <a:tabLst/>
              <a:defRPr sz="1400" kern="1200">
                <a:solidFill>
                  <a:srgbClr val="002244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/>
              </a:buClr>
              <a:buNone/>
            </a:pPr>
            <a:r>
              <a:rPr lang="en-US" sz="1200" b="1" dirty="0">
                <a:solidFill>
                  <a:srgbClr val="003A51"/>
                </a:solidFill>
                <a:latin typeface="Josefin Sans" pitchFamily="2" charset="0"/>
                <a:cs typeface="Eurostile"/>
              </a:rPr>
              <a:t>Selected Reference and Projects:</a:t>
            </a:r>
            <a:endParaRPr lang="da-DK" sz="1200" b="1" dirty="0">
              <a:solidFill>
                <a:srgbClr val="003A51"/>
              </a:solidFill>
              <a:latin typeface="Josefin Sans" pitchFamily="2" charset="0"/>
              <a:cs typeface="Eurostile"/>
            </a:endParaRPr>
          </a:p>
          <a:p>
            <a:pPr>
              <a:buClr>
                <a:schemeClr val="tx2"/>
              </a:buClr>
              <a:buFont typeface="Arial"/>
              <a:buChar char="•"/>
            </a:pPr>
            <a:r>
              <a:rPr lang="en-GB" sz="1200" b="1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Alfa Laval: </a:t>
            </a:r>
            <a:r>
              <a:rPr lang="en-GB" sz="1200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Top 130 Leadership Development Program</a:t>
            </a:r>
          </a:p>
          <a:p>
            <a:pPr>
              <a:buClr>
                <a:schemeClr val="tx2"/>
              </a:buClr>
              <a:buFont typeface="Arial"/>
              <a:buChar char="•"/>
            </a:pPr>
            <a:r>
              <a:rPr lang="en-US" sz="1200" b="1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ALK </a:t>
            </a:r>
            <a:r>
              <a:rPr lang="en-US" sz="1200" b="1" dirty="0" err="1">
                <a:solidFill>
                  <a:srgbClr val="636775"/>
                </a:solidFill>
                <a:latin typeface="Josefin Sans" pitchFamily="2" charset="0"/>
                <a:cs typeface="+mn-cs"/>
              </a:rPr>
              <a:t>Abello</a:t>
            </a:r>
            <a:r>
              <a:rPr lang="en-US" sz="1200" b="1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: 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International R &amp; D: Leadership &amp; Organizational Development:   </a:t>
            </a:r>
            <a:br>
              <a:rPr lang="en-US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</a:br>
            <a:r>
              <a:rPr lang="en-US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From Technical to Business Culture </a:t>
            </a:r>
          </a:p>
          <a:p>
            <a:pPr>
              <a:buClr>
                <a:schemeClr val="tx2"/>
              </a:buClr>
              <a:buFont typeface="Arial"/>
              <a:buChar char="•"/>
            </a:pPr>
            <a:r>
              <a:rPr lang="en-GB" sz="1200" b="1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ECG</a:t>
            </a:r>
            <a:r>
              <a:rPr lang="en-GB" sz="1200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: Executives Changing the Game – facilitating top management development programme </a:t>
            </a:r>
          </a:p>
          <a:p>
            <a:pPr>
              <a:buClr>
                <a:schemeClr val="tx2"/>
              </a:buClr>
              <a:buFont typeface="Arial"/>
              <a:buChar char="•"/>
            </a:pPr>
            <a:r>
              <a:rPr lang="en-GB" sz="1200" b="1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EQT: </a:t>
            </a:r>
            <a:r>
              <a:rPr lang="en-GB" sz="1200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Accelerate Leadership Program for all partners</a:t>
            </a:r>
          </a:p>
          <a:p>
            <a:pPr>
              <a:buClr>
                <a:schemeClr val="tx2"/>
              </a:buClr>
              <a:buFont typeface="Arial"/>
              <a:buChar char="•"/>
            </a:pPr>
            <a:r>
              <a:rPr lang="en-GB" sz="1200" b="1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Fujitsu: </a:t>
            </a:r>
            <a:r>
              <a:rPr lang="en-GB" sz="1200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Executive Coaching Program</a:t>
            </a:r>
          </a:p>
          <a:p>
            <a:pPr>
              <a:buClr>
                <a:schemeClr val="tx2"/>
              </a:buClr>
              <a:buFont typeface="Arial"/>
              <a:buChar char="•"/>
            </a:pPr>
            <a:r>
              <a:rPr lang="en-US" sz="1200" b="1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GN Audio and Hearing</a:t>
            </a:r>
            <a:r>
              <a:rPr lang="en-US" sz="1200" dirty="0">
                <a:solidFill>
                  <a:srgbClr val="636775"/>
                </a:solidFill>
                <a:latin typeface="Josefin Sans" pitchFamily="2" charset="0"/>
                <a:cs typeface="+mn-cs"/>
              </a:rPr>
              <a:t>:  leadership Development, organizational and cultural transformation, strategy execution</a:t>
            </a:r>
            <a:endParaRPr lang="da-DK" sz="1200" dirty="0">
              <a:solidFill>
                <a:srgbClr val="636775"/>
              </a:solidFill>
              <a:latin typeface="Josefin Sans" pitchFamily="2" charset="0"/>
              <a:cs typeface="+mn-cs"/>
            </a:endParaRPr>
          </a:p>
          <a:p>
            <a:pPr>
              <a:buClr>
                <a:schemeClr val="tx2"/>
              </a:buClr>
              <a:buFont typeface="Arial"/>
              <a:buChar char="•"/>
            </a:pPr>
            <a:r>
              <a:rPr lang="en-GB" sz="1200" b="1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Nestle: </a:t>
            </a:r>
            <a:r>
              <a:rPr lang="en-GB" sz="1200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Leadership transformation program</a:t>
            </a:r>
          </a:p>
          <a:p>
            <a:pPr>
              <a:buClr>
                <a:schemeClr val="tx2"/>
              </a:buClr>
              <a:buFont typeface="Arial"/>
              <a:buChar char="•"/>
            </a:pPr>
            <a:r>
              <a:rPr lang="en-GB" sz="1200" b="1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Rodenstock:  </a:t>
            </a:r>
            <a:r>
              <a:rPr lang="en-GB" sz="1200" dirty="0">
                <a:solidFill>
                  <a:srgbClr val="636775"/>
                </a:solidFill>
                <a:latin typeface="Josefin Sans" pitchFamily="2" charset="0"/>
                <a:cs typeface="Eurostile"/>
              </a:rPr>
              <a:t>Top/senior Management and Leadership Development in support of organizational transformation and new strategy</a:t>
            </a:r>
          </a:p>
          <a:p>
            <a:pPr>
              <a:buClr>
                <a:schemeClr val="tx2"/>
              </a:buClr>
              <a:buFont typeface="Arial"/>
              <a:buChar char="•"/>
            </a:pPr>
            <a:endParaRPr lang="en-US" sz="1200" b="0" dirty="0">
              <a:solidFill>
                <a:srgbClr val="636775"/>
              </a:solidFill>
              <a:latin typeface="Josefin Sans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7E2872-C4DB-6471-389B-498AA5CEFB89}"/>
              </a:ext>
            </a:extLst>
          </p:cNvPr>
          <p:cNvSpPr txBox="1"/>
          <p:nvPr/>
        </p:nvSpPr>
        <p:spPr>
          <a:xfrm>
            <a:off x="351390" y="3025320"/>
            <a:ext cx="26867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3A51"/>
                </a:solidFill>
                <a:latin typeface="Josefin Sans" pitchFamily="2" charset="0"/>
              </a:rPr>
              <a:t>Work Experience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241F5C-08EA-C278-487D-7BFC079E41A8}"/>
              </a:ext>
            </a:extLst>
          </p:cNvPr>
          <p:cNvSpPr txBox="1"/>
          <p:nvPr/>
        </p:nvSpPr>
        <p:spPr>
          <a:xfrm>
            <a:off x="351390" y="4520802"/>
            <a:ext cx="471996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Organizational Development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Leadership Development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Talent Development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Team Development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Coaching (individual or groups)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Organizational learning</a:t>
            </a:r>
          </a:p>
          <a:p>
            <a:pPr marL="171450" lvl="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636775"/>
                </a:solidFill>
                <a:latin typeface="Josefin Sans" pitchFamily="2" charset="0"/>
              </a:rPr>
              <a:t>Leadership Pipeline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6779A1-76E7-9ECD-14DF-06206CC1F30E}"/>
              </a:ext>
            </a:extLst>
          </p:cNvPr>
          <p:cNvSpPr txBox="1"/>
          <p:nvPr/>
        </p:nvSpPr>
        <p:spPr>
          <a:xfrm>
            <a:off x="351390" y="4287684"/>
            <a:ext cx="26867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3A51"/>
                </a:solidFill>
                <a:latin typeface="Josefin Sans" pitchFamily="2" charset="0"/>
              </a:rPr>
              <a:t>Core competencies:</a:t>
            </a:r>
          </a:p>
        </p:txBody>
      </p:sp>
      <p:cxnSp>
        <p:nvCxnSpPr>
          <p:cNvPr id="34" name="Google Shape;458;p24">
            <a:extLst>
              <a:ext uri="{FF2B5EF4-FFF2-40B4-BE49-F238E27FC236}">
                <a16:creationId xmlns:a16="http://schemas.microsoft.com/office/drawing/2014/main" id="{1BC76B87-2DA0-F9BC-E583-CAF91DC69265}"/>
              </a:ext>
            </a:extLst>
          </p:cNvPr>
          <p:cNvCxnSpPr>
            <a:cxnSpLocks/>
          </p:cNvCxnSpPr>
          <p:nvPr/>
        </p:nvCxnSpPr>
        <p:spPr>
          <a:xfrm flipV="1">
            <a:off x="5286894" y="297462"/>
            <a:ext cx="0" cy="5862269"/>
          </a:xfrm>
          <a:prstGeom prst="straightConnector1">
            <a:avLst/>
          </a:prstGeom>
          <a:noFill/>
          <a:ln w="9525" cap="flat" cmpd="sng">
            <a:solidFill>
              <a:srgbClr val="003A51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60588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2111</Words>
  <Application>Microsoft Macintosh PowerPoint</Application>
  <PresentationFormat>Widescreen</PresentationFormat>
  <Paragraphs>261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5" baseType="lpstr">
      <vt:lpstr>Calibri Light</vt:lpstr>
      <vt:lpstr>Arial</vt:lpstr>
      <vt:lpstr>Josefin Sans</vt:lpstr>
      <vt:lpstr>Calibri</vt:lpstr>
      <vt:lpstr>Office Theme</vt:lpstr>
      <vt:lpstr>Consultant Team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Connect</dc:title>
  <dc:creator>Gaudencio Jr Canta</dc:creator>
  <cp:lastModifiedBy>Jens Chr. Hovind</cp:lastModifiedBy>
  <cp:revision>8</cp:revision>
  <dcterms:created xsi:type="dcterms:W3CDTF">2023-03-15T09:47:57Z</dcterms:created>
  <dcterms:modified xsi:type="dcterms:W3CDTF">2023-08-25T07:31:19Z</dcterms:modified>
</cp:coreProperties>
</file>